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8"/>
  </p:notesMasterIdLst>
  <p:sldIdLst>
    <p:sldId id="656" r:id="rId2"/>
    <p:sldId id="657" r:id="rId3"/>
    <p:sldId id="613" r:id="rId4"/>
    <p:sldId id="392" r:id="rId5"/>
    <p:sldId id="264" r:id="rId6"/>
    <p:sldId id="636" r:id="rId7"/>
    <p:sldId id="617" r:id="rId8"/>
    <p:sldId id="628" r:id="rId9"/>
    <p:sldId id="603" r:id="rId10"/>
    <p:sldId id="660" r:id="rId11"/>
    <p:sldId id="400" r:id="rId12"/>
    <p:sldId id="401" r:id="rId13"/>
    <p:sldId id="403" r:id="rId14"/>
    <p:sldId id="641" r:id="rId15"/>
    <p:sldId id="261" r:id="rId16"/>
    <p:sldId id="407" r:id="rId17"/>
    <p:sldId id="650" r:id="rId18"/>
    <p:sldId id="651" r:id="rId19"/>
    <p:sldId id="625" r:id="rId20"/>
    <p:sldId id="363" r:id="rId21"/>
    <p:sldId id="382" r:id="rId22"/>
    <p:sldId id="605" r:id="rId23"/>
    <p:sldId id="612" r:id="rId24"/>
    <p:sldId id="282" r:id="rId25"/>
    <p:sldId id="643" r:id="rId26"/>
    <p:sldId id="608" r:id="rId27"/>
    <p:sldId id="606" r:id="rId28"/>
    <p:sldId id="333" r:id="rId29"/>
    <p:sldId id="587" r:id="rId30"/>
    <p:sldId id="588" r:id="rId31"/>
    <p:sldId id="658" r:id="rId32"/>
    <p:sldId id="621" r:id="rId33"/>
    <p:sldId id="623" r:id="rId34"/>
    <p:sldId id="659" r:id="rId35"/>
    <p:sldId id="390" r:id="rId36"/>
    <p:sldId id="642"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0D3C58-F727-4886-A063-4875F9E500A9}">
          <p14:sldIdLst>
            <p14:sldId id="656"/>
            <p14:sldId id="657"/>
            <p14:sldId id="613"/>
            <p14:sldId id="392"/>
            <p14:sldId id="264"/>
            <p14:sldId id="636"/>
            <p14:sldId id="617"/>
            <p14:sldId id="628"/>
            <p14:sldId id="603"/>
            <p14:sldId id="660"/>
            <p14:sldId id="400"/>
            <p14:sldId id="401"/>
            <p14:sldId id="403"/>
            <p14:sldId id="641"/>
            <p14:sldId id="261"/>
            <p14:sldId id="407"/>
            <p14:sldId id="650"/>
            <p14:sldId id="651"/>
            <p14:sldId id="625"/>
            <p14:sldId id="363"/>
            <p14:sldId id="382"/>
            <p14:sldId id="605"/>
            <p14:sldId id="612"/>
            <p14:sldId id="282"/>
            <p14:sldId id="643"/>
            <p14:sldId id="608"/>
            <p14:sldId id="606"/>
            <p14:sldId id="333"/>
            <p14:sldId id="587"/>
            <p14:sldId id="588"/>
            <p14:sldId id="658"/>
            <p14:sldId id="621"/>
            <p14:sldId id="623"/>
            <p14:sldId id="659"/>
            <p14:sldId id="390"/>
            <p14:sldId id="6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o Mollinari" initials="MM" lastIdx="1" clrIdx="0">
    <p:extLst>
      <p:ext uri="{19B8F6BF-5375-455C-9EA6-DF929625EA0E}">
        <p15:presenceInfo xmlns:p15="http://schemas.microsoft.com/office/powerpoint/2012/main" userId="S::mmollin@ncsu.edu::2f41f88c-cf04-4e4e-a6fa-f112f6d3588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0058"/>
    <a:srgbClr val="18A46F"/>
    <a:srgbClr val="FF6608"/>
    <a:srgbClr val="F35800"/>
    <a:srgbClr val="E82143"/>
    <a:srgbClr val="2AEE75"/>
    <a:srgbClr val="EAF8EA"/>
    <a:srgbClr val="E9F8E9"/>
    <a:srgbClr val="FBFDFB"/>
    <a:srgbClr val="DEF6D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42"/>
    <p:restoredTop sz="96137" autoAdjust="0"/>
  </p:normalViewPr>
  <p:slideViewPr>
    <p:cSldViewPr snapToGrid="0" snapToObjects="1">
      <p:cViewPr varScale="1">
        <p:scale>
          <a:sx n="158" d="100"/>
          <a:sy n="158" d="100"/>
        </p:scale>
        <p:origin x="1496" y="192"/>
      </p:cViewPr>
      <p:guideLst>
        <p:guide orient="horz" pos="2160"/>
        <p:guide pos="2880"/>
      </p:guideLst>
    </p:cSldViewPr>
  </p:slideViewPr>
  <p:outlineViewPr>
    <p:cViewPr>
      <p:scale>
        <a:sx n="33" d="100"/>
        <a:sy n="33" d="100"/>
      </p:scale>
      <p:origin x="0" y="-87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DDC60C-6433-41F8-BD62-D9F448762202}" type="datetimeFigureOut">
              <a:rPr lang="en-US" smtClean="0"/>
              <a:t>2/22/22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8C86D-7128-419E-B54B-66CED2286502}" type="slidenum">
              <a:rPr lang="en-US" smtClean="0"/>
              <a:t>‹#›</a:t>
            </a:fld>
            <a:endParaRPr lang="en-US"/>
          </a:p>
        </p:txBody>
      </p:sp>
    </p:spTree>
    <p:extLst>
      <p:ext uri="{BB962C8B-B14F-4D97-AF65-F5344CB8AC3E}">
        <p14:creationId xmlns:p14="http://schemas.microsoft.com/office/powerpoint/2010/main" val="1034324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preferential pairing</a:t>
            </a:r>
          </a:p>
          <a:p>
            <a:r>
              <a:rPr lang="en-US" dirty="0"/>
              <a:t>Only</a:t>
            </a:r>
            <a:r>
              <a:rPr lang="en-US" baseline="0" dirty="0"/>
              <a:t> bivalents are formed during the meiosis</a:t>
            </a:r>
          </a:p>
          <a:p>
            <a:r>
              <a:rPr lang="en-US" baseline="0" dirty="0"/>
              <a:t>No double reduction</a:t>
            </a:r>
            <a:endParaRPr lang="en-US" dirty="0"/>
          </a:p>
        </p:txBody>
      </p:sp>
      <p:sp>
        <p:nvSpPr>
          <p:cNvPr id="4" name="Slide Number Placeholder 3"/>
          <p:cNvSpPr>
            <a:spLocks noGrp="1"/>
          </p:cNvSpPr>
          <p:nvPr>
            <p:ph type="sldNum" sz="quarter" idx="10"/>
          </p:nvPr>
        </p:nvSpPr>
        <p:spPr/>
        <p:txBody>
          <a:bodyPr/>
          <a:lstStyle/>
          <a:p>
            <a:fld id="{F3A8C86D-7128-419E-B54B-66CED2286502}" type="slidenum">
              <a:rPr lang="en-US" smtClean="0"/>
              <a:t>2</a:t>
            </a:fld>
            <a:endParaRPr lang="en-US"/>
          </a:p>
        </p:txBody>
      </p:sp>
    </p:spTree>
    <p:extLst>
      <p:ext uri="{BB962C8B-B14F-4D97-AF65-F5344CB8AC3E}">
        <p14:creationId xmlns:p14="http://schemas.microsoft.com/office/powerpoint/2010/main" val="1850159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preferential pairing</a:t>
            </a:r>
          </a:p>
          <a:p>
            <a:r>
              <a:rPr lang="en-US" dirty="0"/>
              <a:t>Only</a:t>
            </a:r>
            <a:r>
              <a:rPr lang="en-US" baseline="0" dirty="0"/>
              <a:t> bivalents are formed during the meiosis</a:t>
            </a:r>
          </a:p>
          <a:p>
            <a:r>
              <a:rPr lang="en-US" baseline="0" dirty="0"/>
              <a:t>No double reduction</a:t>
            </a:r>
            <a:endParaRPr lang="en-US" dirty="0"/>
          </a:p>
        </p:txBody>
      </p:sp>
      <p:sp>
        <p:nvSpPr>
          <p:cNvPr id="4" name="Slide Number Placeholder 3"/>
          <p:cNvSpPr>
            <a:spLocks noGrp="1"/>
          </p:cNvSpPr>
          <p:nvPr>
            <p:ph type="sldNum" sz="quarter" idx="10"/>
          </p:nvPr>
        </p:nvSpPr>
        <p:spPr/>
        <p:txBody>
          <a:bodyPr/>
          <a:lstStyle/>
          <a:p>
            <a:fld id="{F3A8C86D-7128-419E-B54B-66CED2286502}" type="slidenum">
              <a:rPr lang="en-US" smtClean="0"/>
              <a:t>4</a:t>
            </a:fld>
            <a:endParaRPr lang="en-US"/>
          </a:p>
        </p:txBody>
      </p:sp>
    </p:spTree>
    <p:extLst>
      <p:ext uri="{BB962C8B-B14F-4D97-AF65-F5344CB8AC3E}">
        <p14:creationId xmlns:p14="http://schemas.microsoft.com/office/powerpoint/2010/main" val="1850159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8C86D-7128-419E-B54B-66CED2286502}" type="slidenum">
              <a:rPr lang="en-US" smtClean="0"/>
              <a:t>19</a:t>
            </a:fld>
            <a:endParaRPr lang="en-US"/>
          </a:p>
        </p:txBody>
      </p:sp>
    </p:spTree>
    <p:extLst>
      <p:ext uri="{BB962C8B-B14F-4D97-AF65-F5344CB8AC3E}">
        <p14:creationId xmlns:p14="http://schemas.microsoft.com/office/powerpoint/2010/main" val="1749470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8C86D-7128-419E-B54B-66CED2286502}" type="slidenum">
              <a:rPr lang="en-US" smtClean="0"/>
              <a:t>20</a:t>
            </a:fld>
            <a:endParaRPr lang="en-US"/>
          </a:p>
        </p:txBody>
      </p:sp>
    </p:spTree>
    <p:extLst>
      <p:ext uri="{BB962C8B-B14F-4D97-AF65-F5344CB8AC3E}">
        <p14:creationId xmlns:p14="http://schemas.microsoft.com/office/powerpoint/2010/main" val="746161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we don’t have the MDP data we are using our three biparental populations to test our model.  </a:t>
            </a:r>
          </a:p>
          <a:p>
            <a:endParaRPr lang="en-US" dirty="0"/>
          </a:p>
        </p:txBody>
      </p:sp>
      <p:sp>
        <p:nvSpPr>
          <p:cNvPr id="4" name="Slide Number Placeholder 3"/>
          <p:cNvSpPr>
            <a:spLocks noGrp="1"/>
          </p:cNvSpPr>
          <p:nvPr>
            <p:ph type="sldNum" sz="quarter" idx="5"/>
          </p:nvPr>
        </p:nvSpPr>
        <p:spPr/>
        <p:txBody>
          <a:bodyPr/>
          <a:lstStyle/>
          <a:p>
            <a:fld id="{F3A8C86D-7128-419E-B54B-66CED2286502}" type="slidenum">
              <a:rPr lang="en-US" smtClean="0"/>
              <a:t>32</a:t>
            </a:fld>
            <a:endParaRPr lang="en-US"/>
          </a:p>
        </p:txBody>
      </p:sp>
    </p:spTree>
    <p:extLst>
      <p:ext uri="{BB962C8B-B14F-4D97-AF65-F5344CB8AC3E}">
        <p14:creationId xmlns:p14="http://schemas.microsoft.com/office/powerpoint/2010/main" val="356301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ViewPoly</a:t>
            </a:r>
            <a:r>
              <a:rPr lang="en-US" sz="1200" b="0" i="0" kern="1200" dirty="0">
                <a:solidFill>
                  <a:schemeClr val="tx1"/>
                </a:solidFill>
                <a:effectLst/>
                <a:latin typeface="+mn-lt"/>
                <a:ea typeface="+mn-ea"/>
                <a:cs typeface="+mn-cs"/>
              </a:rPr>
              <a:t> is a shiny app and R package for visualizing and exploring results from polyploid computational tools using an interactive graphical user interface. The package allows users to directly upload output files from polyploid tool, (polymapR, MAPpoly, polyqtlR, QTLpoly, </a:t>
            </a:r>
            <a:r>
              <a:rPr lang="en-US" sz="1200" b="0" i="0" kern="1200" dirty="0" err="1">
                <a:solidFill>
                  <a:schemeClr val="tx1"/>
                </a:solidFill>
                <a:effectLst/>
                <a:latin typeface="+mn-lt"/>
                <a:ea typeface="+mn-ea"/>
                <a:cs typeface="+mn-cs"/>
              </a:rPr>
              <a:t>diaQTL</a:t>
            </a:r>
            <a:r>
              <a:rPr lang="en-US" sz="1200" b="0" i="0" kern="1200" dirty="0">
                <a:solidFill>
                  <a:schemeClr val="tx1"/>
                </a:solidFill>
                <a:effectLst/>
                <a:latin typeface="+mn-lt"/>
                <a:ea typeface="+mn-ea"/>
                <a:cs typeface="+mn-cs"/>
              </a:rPr>
              <a:t>) and genomic assembly and annotation files. </a:t>
            </a:r>
            <a:r>
              <a:rPr lang="en-US" sz="1200" b="0" i="0" kern="1200" dirty="0" err="1">
                <a:solidFill>
                  <a:schemeClr val="tx1"/>
                </a:solidFill>
                <a:effectLst/>
                <a:latin typeface="+mn-lt"/>
                <a:ea typeface="+mn-ea"/>
                <a:cs typeface="+mn-cs"/>
              </a:rPr>
              <a:t>ViewPoly</a:t>
            </a:r>
            <a:r>
              <a:rPr lang="en-US" sz="1200" b="0" i="0" kern="1200" dirty="0">
                <a:solidFill>
                  <a:schemeClr val="tx1"/>
                </a:solidFill>
                <a:effectLst/>
                <a:latin typeface="+mn-lt"/>
                <a:ea typeface="+mn-ea"/>
                <a:cs typeface="+mn-cs"/>
              </a:rPr>
              <a:t> uses Shiny, golem, </a:t>
            </a:r>
            <a:r>
              <a:rPr lang="en-US" sz="1200" b="0" i="0" kern="1200" dirty="0" err="1">
                <a:solidFill>
                  <a:schemeClr val="tx1"/>
                </a:solidFill>
                <a:effectLst/>
                <a:latin typeface="+mn-lt"/>
                <a:ea typeface="+mn-ea"/>
                <a:cs typeface="+mn-cs"/>
              </a:rPr>
              <a:t>ggplot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Plotly</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JBrowseR</a:t>
            </a:r>
            <a:r>
              <a:rPr lang="en-US" sz="1200" b="0" i="0" kern="1200" dirty="0">
                <a:solidFill>
                  <a:schemeClr val="tx1"/>
                </a:solidFill>
                <a:effectLst/>
                <a:latin typeface="+mn-lt"/>
                <a:ea typeface="+mn-ea"/>
                <a:cs typeface="+mn-cs"/>
              </a:rPr>
              <a:t> libraries to graphically display the SNP dosages in parentals and offspring, and their respective haplotypes in the genetic map. It also shows the results of QTL analysis, including confidence intervals, estimated effects, and their corresponding genomic positions, which can be interactively explored with a genome browser, allowing the search for candidate genes. It also provides features to download specific information into comprehensive tables for further analysis and presentation.</a:t>
            </a:r>
            <a:endParaRPr lang="en-US" dirty="0"/>
          </a:p>
        </p:txBody>
      </p:sp>
      <p:sp>
        <p:nvSpPr>
          <p:cNvPr id="4" name="Slide Number Placeholder 3"/>
          <p:cNvSpPr>
            <a:spLocks noGrp="1"/>
          </p:cNvSpPr>
          <p:nvPr>
            <p:ph type="sldNum" sz="quarter" idx="5"/>
          </p:nvPr>
        </p:nvSpPr>
        <p:spPr/>
        <p:txBody>
          <a:bodyPr/>
          <a:lstStyle/>
          <a:p>
            <a:fld id="{F7D27295-1A85-4BBE-9265-14B81CADCF3C}" type="slidenum">
              <a:rPr lang="en-US" smtClean="0"/>
              <a:t>33</a:t>
            </a:fld>
            <a:endParaRPr lang="en-US"/>
          </a:p>
        </p:txBody>
      </p:sp>
    </p:spTree>
    <p:extLst>
      <p:ext uri="{BB962C8B-B14F-4D97-AF65-F5344CB8AC3E}">
        <p14:creationId xmlns:p14="http://schemas.microsoft.com/office/powerpoint/2010/main" val="4130084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D480A359-2FB3-4847-9D97-3491754AA7F9}" type="datetimeFigureOut">
              <a:rPr lang="en-US" smtClean="0"/>
              <a:pPr>
                <a:defRPr/>
              </a:pPr>
              <a:t>2/22/22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1E82176-A547-F94B-AC51-D6E9C882CB88}" type="slidenum">
              <a:rPr lang="en-US" smtClean="0"/>
              <a:pPr>
                <a:defRPr/>
              </a:pPr>
              <a:t>‹#›</a:t>
            </a:fld>
            <a:endParaRPr lang="en-US"/>
          </a:p>
        </p:txBody>
      </p:sp>
    </p:spTree>
    <p:extLst>
      <p:ext uri="{BB962C8B-B14F-4D97-AF65-F5344CB8AC3E}">
        <p14:creationId xmlns:p14="http://schemas.microsoft.com/office/powerpoint/2010/main" val="1960166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73BC5DAC-1A13-D34F-9418-D6257772B49C}" type="datetimeFigureOut">
              <a:rPr lang="en-US" smtClean="0"/>
              <a:pPr>
                <a:defRPr/>
              </a:pPr>
              <a:t>2/22/22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9610A8-B29A-B34A-A0B5-3DF26A2EB850}" type="slidenum">
              <a:rPr lang="en-US" smtClean="0"/>
              <a:pPr>
                <a:defRPr/>
              </a:pPr>
              <a:t>‹#›</a:t>
            </a:fld>
            <a:endParaRPr lang="en-US"/>
          </a:p>
        </p:txBody>
      </p:sp>
    </p:spTree>
    <p:extLst>
      <p:ext uri="{BB962C8B-B14F-4D97-AF65-F5344CB8AC3E}">
        <p14:creationId xmlns:p14="http://schemas.microsoft.com/office/powerpoint/2010/main" val="1313113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B4EC0D93-568E-6D41-8E6D-0963A71A503C}" type="datetimeFigureOut">
              <a:rPr lang="en-US" smtClean="0"/>
              <a:pPr>
                <a:defRPr/>
              </a:pPr>
              <a:t>2/22/22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2D0221-73D0-6245-9CCD-73A1D8FCB5E4}" type="slidenum">
              <a:rPr lang="en-US" smtClean="0"/>
              <a:pPr>
                <a:defRPr/>
              </a:pPr>
              <a:t>‹#›</a:t>
            </a:fld>
            <a:endParaRPr lang="en-US"/>
          </a:p>
        </p:txBody>
      </p:sp>
    </p:spTree>
    <p:extLst>
      <p:ext uri="{BB962C8B-B14F-4D97-AF65-F5344CB8AC3E}">
        <p14:creationId xmlns:p14="http://schemas.microsoft.com/office/powerpoint/2010/main" val="1282970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128603A-2399-D64A-8203-C8F297F981E8}" type="datetimeFigureOut">
              <a:rPr lang="en-US" smtClean="0"/>
              <a:pPr>
                <a:defRPr/>
              </a:pPr>
              <a:t>2/22/22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3FF2C605-4958-CF43-AA48-80339EFDB0AF}" type="slidenum">
              <a:rPr lang="en-US" smtClean="0"/>
              <a:pPr>
                <a:defRPr/>
              </a:pPr>
              <a:t>‹#›</a:t>
            </a:fld>
            <a:endParaRPr lang="en-US"/>
          </a:p>
        </p:txBody>
      </p:sp>
    </p:spTree>
    <p:extLst>
      <p:ext uri="{BB962C8B-B14F-4D97-AF65-F5344CB8AC3E}">
        <p14:creationId xmlns:p14="http://schemas.microsoft.com/office/powerpoint/2010/main" val="414211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a:defRPr/>
            </a:pPr>
            <a:fld id="{5CF71F39-3D09-F149-B1A1-DC2A7DB4A435}" type="datetimeFigureOut">
              <a:rPr lang="en-US" smtClean="0"/>
              <a:pPr>
                <a:defRPr/>
              </a:pPr>
              <a:t>2/22/22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0DA6BD0F-ABBC-C14D-BC96-77BE126A748B}" type="slidenum">
              <a:rPr lang="en-US" smtClean="0"/>
              <a:pPr>
                <a:defRPr/>
              </a:pPr>
              <a:t>‹#›</a:t>
            </a:fld>
            <a:endParaRPr lang="en-US"/>
          </a:p>
        </p:txBody>
      </p:sp>
    </p:spTree>
    <p:extLst>
      <p:ext uri="{BB962C8B-B14F-4D97-AF65-F5344CB8AC3E}">
        <p14:creationId xmlns:p14="http://schemas.microsoft.com/office/powerpoint/2010/main" val="1677998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17E7E973-E761-9943-801C-DE1E51E28431}" type="datetimeFigureOut">
              <a:rPr lang="en-US" smtClean="0"/>
              <a:pPr>
                <a:defRPr/>
              </a:pPr>
              <a:t>2/22/22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C35E9FC-F6D5-0349-BBED-EA7D7A9BC49B}" type="slidenum">
              <a:rPr lang="en-US" smtClean="0"/>
              <a:pPr>
                <a:defRPr/>
              </a:pPr>
              <a:t>‹#›</a:t>
            </a:fld>
            <a:endParaRPr lang="en-US"/>
          </a:p>
        </p:txBody>
      </p:sp>
    </p:spTree>
    <p:extLst>
      <p:ext uri="{BB962C8B-B14F-4D97-AF65-F5344CB8AC3E}">
        <p14:creationId xmlns:p14="http://schemas.microsoft.com/office/powerpoint/2010/main" val="280605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18ACE534-2B3A-FA4B-B87A-8AC244117610}" type="datetimeFigureOut">
              <a:rPr lang="en-US" smtClean="0"/>
              <a:pPr>
                <a:defRPr/>
              </a:pPr>
              <a:t>2/22/22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BB5B94E0-5E06-6D42-A41D-50D581B40900}" type="slidenum">
              <a:rPr lang="en-US" smtClean="0"/>
              <a:pPr>
                <a:defRPr/>
              </a:pPr>
              <a:t>‹#›</a:t>
            </a:fld>
            <a:endParaRPr lang="en-US"/>
          </a:p>
        </p:txBody>
      </p:sp>
    </p:spTree>
    <p:extLst>
      <p:ext uri="{BB962C8B-B14F-4D97-AF65-F5344CB8AC3E}">
        <p14:creationId xmlns:p14="http://schemas.microsoft.com/office/powerpoint/2010/main" val="598252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22CDFFB5-C0BC-DE4D-9A38-E0EE75FC9E15}" type="datetimeFigureOut">
              <a:rPr lang="en-US" smtClean="0"/>
              <a:pPr>
                <a:defRPr/>
              </a:pPr>
              <a:t>2/22/22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2AB7D4D-4E81-5B40-91F6-CF14C25F8623}" type="slidenum">
              <a:rPr lang="en-US" smtClean="0"/>
              <a:pPr>
                <a:defRPr/>
              </a:pPr>
              <a:t>‹#›</a:t>
            </a:fld>
            <a:endParaRPr lang="en-US"/>
          </a:p>
        </p:txBody>
      </p:sp>
    </p:spTree>
    <p:extLst>
      <p:ext uri="{BB962C8B-B14F-4D97-AF65-F5344CB8AC3E}">
        <p14:creationId xmlns:p14="http://schemas.microsoft.com/office/powerpoint/2010/main" val="12981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F42570F-F7E3-1F40-B6F3-59FE945D5A70}" type="datetimeFigureOut">
              <a:rPr lang="en-US" smtClean="0"/>
              <a:pPr>
                <a:defRPr/>
              </a:pPr>
              <a:t>2/22/22</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35B2FA7-4FDB-5643-811E-7991DEE50B01}" type="slidenum">
              <a:rPr lang="en-US" smtClean="0"/>
              <a:pPr>
                <a:defRPr/>
              </a:pPr>
              <a:t>‹#›</a:t>
            </a:fld>
            <a:endParaRPr lang="en-US"/>
          </a:p>
        </p:txBody>
      </p:sp>
    </p:spTree>
    <p:extLst>
      <p:ext uri="{BB962C8B-B14F-4D97-AF65-F5344CB8AC3E}">
        <p14:creationId xmlns:p14="http://schemas.microsoft.com/office/powerpoint/2010/main" val="870589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6371E9B0-C3DF-544F-BB14-A487ECCC7F43}" type="datetimeFigureOut">
              <a:rPr lang="en-US" smtClean="0"/>
              <a:pPr>
                <a:defRPr/>
              </a:pPr>
              <a:t>2/22/22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91DD8B14-AE1E-054C-8668-93D0F0400A18}" type="slidenum">
              <a:rPr lang="en-US" smtClean="0"/>
              <a:pPr>
                <a:defRPr/>
              </a:pPr>
              <a:t>‹#›</a:t>
            </a:fld>
            <a:endParaRPr lang="en-US"/>
          </a:p>
        </p:txBody>
      </p:sp>
    </p:spTree>
    <p:extLst>
      <p:ext uri="{BB962C8B-B14F-4D97-AF65-F5344CB8AC3E}">
        <p14:creationId xmlns:p14="http://schemas.microsoft.com/office/powerpoint/2010/main" val="1975420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E5C4B1CF-5E0C-5D41-A3E2-D78942339385}" type="datetimeFigureOut">
              <a:rPr lang="en-US" smtClean="0"/>
              <a:pPr>
                <a:defRPr/>
              </a:pPr>
              <a:t>2/22/22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8FEF0004-A563-C64B-9FAD-6198662E1BD1}" type="slidenum">
              <a:rPr lang="en-US" smtClean="0"/>
              <a:pPr>
                <a:defRPr/>
              </a:pPr>
              <a:t>‹#›</a:t>
            </a:fld>
            <a:endParaRPr lang="en-US"/>
          </a:p>
        </p:txBody>
      </p:sp>
    </p:spTree>
    <p:extLst>
      <p:ext uri="{BB962C8B-B14F-4D97-AF65-F5344CB8AC3E}">
        <p14:creationId xmlns:p14="http://schemas.microsoft.com/office/powerpoint/2010/main" val="3291650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reativecommons.org/licenses/by/4.0?ref=chooser-v1"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fld id="{C944504B-B211-B34D-97AF-78446C71FCDD}" type="datetimeFigureOut">
              <a:rPr lang="en-US" smtClean="0"/>
              <a:pPr>
                <a:defRPr/>
              </a:pPr>
              <a:t>2/22/22</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0EF7D53D-272A-624E-BE3D-99D13E2B4193}" type="slidenum">
              <a:rPr lang="en-US" smtClean="0"/>
              <a:pPr>
                <a:defRPr/>
              </a:pPr>
              <a:t>‹#›</a:t>
            </a:fld>
            <a:endParaRPr lang="en-US" dirty="0"/>
          </a:p>
        </p:txBody>
      </p:sp>
      <p:pic>
        <p:nvPicPr>
          <p:cNvPr id="7" name="Picture 6"/>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0" y="0"/>
            <a:ext cx="9144000" cy="457200"/>
          </a:xfrm>
          <a:prstGeom prst="rect">
            <a:avLst/>
          </a:prstGeom>
        </p:spPr>
      </p:pic>
      <p:pic>
        <p:nvPicPr>
          <p:cNvPr id="8" name="Picture 8">
            <a:hlinkClick r:id="rId14"/>
            <a:extLst>
              <a:ext uri="{FF2B5EF4-FFF2-40B4-BE49-F238E27FC236}">
                <a16:creationId xmlns:a16="http://schemas.microsoft.com/office/drawing/2014/main" id="{1C5A6906-F128-A44A-A330-87B05CA7551B}"/>
              </a:ext>
            </a:extLst>
          </p:cNvPr>
          <p:cNvPicPr>
            <a:picLocks noChangeAspect="1" noChangeArrowheads="1"/>
          </p:cNvPicPr>
          <p:nvPr userDrawn="1"/>
        </p:nvPicPr>
        <p:blipFill>
          <a:blip r:embed="rId15">
            <a:extLst>
              <a:ext uri="{28A0092B-C50C-407E-A947-70E740481C1C}">
                <a14:useLocalDpi xmlns:a14="http://schemas.microsoft.com/office/drawing/2010/main"/>
              </a:ext>
            </a:extLst>
          </a:blip>
          <a:srcRect/>
          <a:stretch>
            <a:fillRect/>
          </a:stretch>
        </p:blipFill>
        <p:spPr bwMode="auto">
          <a:xfrm>
            <a:off x="8515350" y="6467476"/>
            <a:ext cx="2540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a:extLst>
              <a:ext uri="{FF2B5EF4-FFF2-40B4-BE49-F238E27FC236}">
                <a16:creationId xmlns:a16="http://schemas.microsoft.com/office/drawing/2014/main" id="{E48129DF-B2CD-0740-A5E2-8793DE3A88AA}"/>
              </a:ext>
            </a:extLst>
          </p:cNvPr>
          <p:cNvPicPr>
            <a:picLocks noChangeAspect="1" noChangeArrowheads="1"/>
          </p:cNvPicPr>
          <p:nvPr userDrawn="1"/>
        </p:nvPicPr>
        <p:blipFill>
          <a:blip r:embed="rId16">
            <a:extLst>
              <a:ext uri="{28A0092B-C50C-407E-A947-70E740481C1C}">
                <a14:useLocalDpi xmlns:a14="http://schemas.microsoft.com/office/drawing/2010/main"/>
              </a:ext>
            </a:extLst>
          </a:blip>
          <a:srcRect/>
          <a:stretch>
            <a:fillRect/>
          </a:stretch>
        </p:blipFill>
        <p:spPr bwMode="auto">
          <a:xfrm>
            <a:off x="8810169" y="6467476"/>
            <a:ext cx="254000" cy="2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6474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oi.org/10.1534%2Fg3.119.40037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1534%2Fg3.119.400378" TargetMode="External"/><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doi.org/10.1073/pnas.090847710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hyperlink" Target="https://doi.org/10.1109/5.18626" TargetMode="External"/><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i.org/10.1534%2Fg3.119.400620" TargetMode="External"/><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mollina/MAPpoly" TargetMode="External"/><Relationship Id="rId2" Type="http://schemas.openxmlformats.org/officeDocument/2006/relationships/hyperlink" Target="https://cran.r-project.org/package=mappoly" TargetMode="Externa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hyperlink" Target="https://gt4sp-genetic-map.shinyapps.io/bt_map/"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hyperlink" Target="https://gt4sp-genetic-map.shinyapps.io/offspring_haplotype_BT_population/" TargetMode="Externa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sweetpotatogenomics.cals.ncsu.ed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16.jpeg"/><Relationship Id="rId13" Type="http://schemas.openxmlformats.org/officeDocument/2006/relationships/image" Target="../media/image121.png"/><Relationship Id="rId3" Type="http://schemas.openxmlformats.org/officeDocument/2006/relationships/image" Target="../media/image111.gif"/><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14.jpe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jpe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p:cNvSpPr>
          <p:nvPr>
            <p:ph type="ctrTitle"/>
          </p:nvPr>
        </p:nvSpPr>
        <p:spPr>
          <a:xfrm>
            <a:off x="92157" y="542585"/>
            <a:ext cx="8979362" cy="1881250"/>
          </a:xfrm>
        </p:spPr>
        <p:txBody>
          <a:bodyPr>
            <a:noAutofit/>
          </a:bodyPr>
          <a:lstStyle/>
          <a:p>
            <a:r>
              <a:rPr lang="en-US" sz="3400" dirty="0"/>
              <a:t>Genetic models applied to polyploid species</a:t>
            </a:r>
            <a:br>
              <a:rPr lang="en-US" sz="3400" dirty="0"/>
            </a:br>
            <a:endParaRPr lang="en-US" sz="3400" dirty="0"/>
          </a:p>
        </p:txBody>
      </p:sp>
      <p:sp>
        <p:nvSpPr>
          <p:cNvPr id="3" name="Subtitle 2"/>
          <p:cNvSpPr>
            <a:spLocks noGrp="1"/>
          </p:cNvSpPr>
          <p:nvPr>
            <p:ph type="subTitle" idx="1"/>
          </p:nvPr>
        </p:nvSpPr>
        <p:spPr>
          <a:xfrm>
            <a:off x="761327" y="3046752"/>
            <a:ext cx="7641021" cy="952623"/>
          </a:xfrm>
        </p:spPr>
        <p:txBody>
          <a:bodyPr rtlCol="0">
            <a:noAutofit/>
          </a:bodyPr>
          <a:lstStyle/>
          <a:p>
            <a:pPr>
              <a:defRPr/>
            </a:pPr>
            <a:r>
              <a:rPr lang="en-US" sz="2400" dirty="0">
                <a:solidFill>
                  <a:schemeClr val="tx1">
                    <a:lumMod val="50000"/>
                    <a:lumOff val="50000"/>
                  </a:schemeClr>
                </a:solidFill>
              </a:rPr>
              <a:t>Marcelo Mollinari </a:t>
            </a:r>
          </a:p>
          <a:p>
            <a:pPr fontAlgn="auto">
              <a:spcAft>
                <a:spcPts val="0"/>
              </a:spcAft>
              <a:buFont typeface="Arial"/>
              <a:buNone/>
              <a:defRPr/>
            </a:pPr>
            <a:r>
              <a:rPr lang="en-US" sz="2400" baseline="30000" dirty="0">
                <a:solidFill>
                  <a:schemeClr val="tx1">
                    <a:lumMod val="50000"/>
                    <a:lumOff val="50000"/>
                  </a:schemeClr>
                </a:solidFill>
              </a:rPr>
              <a:t> </a:t>
            </a:r>
            <a:r>
              <a:rPr lang="en-US" sz="2400" dirty="0" err="1">
                <a:solidFill>
                  <a:schemeClr val="tx1">
                    <a:lumMod val="50000"/>
                    <a:lumOff val="50000"/>
                  </a:schemeClr>
                </a:solidFill>
              </a:rPr>
              <a:t>mmollin@ncsu.edu</a:t>
            </a:r>
            <a:endParaRPr lang="en-US" sz="2400" dirty="0">
              <a:solidFill>
                <a:schemeClr val="tx1">
                  <a:lumMod val="50000"/>
                  <a:lumOff val="50000"/>
                </a:schemeClr>
              </a:solidFill>
            </a:endParaRPr>
          </a:p>
        </p:txBody>
      </p:sp>
      <p:pic>
        <p:nvPicPr>
          <p:cNvPr id="6" name="Picture 5">
            <a:extLst>
              <a:ext uri="{FF2B5EF4-FFF2-40B4-BE49-F238E27FC236}">
                <a16:creationId xmlns:a16="http://schemas.microsoft.com/office/drawing/2014/main" id="{E282DBA8-93F7-8C41-8DF4-4D9767AE7E2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8038" y="5308579"/>
            <a:ext cx="7467600" cy="1421000"/>
          </a:xfrm>
          <a:prstGeom prst="rect">
            <a:avLst/>
          </a:prstGeom>
        </p:spPr>
      </p:pic>
      <p:sp>
        <p:nvSpPr>
          <p:cNvPr id="21" name="Subtitle 2">
            <a:extLst>
              <a:ext uri="{FF2B5EF4-FFF2-40B4-BE49-F238E27FC236}">
                <a16:creationId xmlns:a16="http://schemas.microsoft.com/office/drawing/2014/main" id="{57742155-8E87-2548-A848-09DD76070AEA}"/>
              </a:ext>
            </a:extLst>
          </p:cNvPr>
          <p:cNvSpPr txBox="1">
            <a:spLocks/>
          </p:cNvSpPr>
          <p:nvPr/>
        </p:nvSpPr>
        <p:spPr>
          <a:xfrm>
            <a:off x="1755991" y="6626891"/>
            <a:ext cx="5651694" cy="340847"/>
          </a:xfrm>
          <a:prstGeom prst="rect">
            <a:avLst/>
          </a:prstGeom>
        </p:spPr>
        <p:txBody>
          <a:bodyPr vert="horz" lIns="91440" tIns="45720" rIns="91440" bIns="45720" rtlCol="0">
            <a:no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defRPr/>
            </a:pPr>
            <a:r>
              <a:rPr lang="en-US" sz="1600" dirty="0">
                <a:solidFill>
                  <a:schemeClr val="tx1">
                    <a:lumMod val="50000"/>
                    <a:lumOff val="50000"/>
                  </a:schemeClr>
                </a:solidFill>
              </a:rPr>
              <a:t>PBG seminar – Feb 22, 2022 – Cornell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DEDF-3C92-A245-8F65-C6D980B293A1}"/>
              </a:ext>
            </a:extLst>
          </p:cNvPr>
          <p:cNvSpPr>
            <a:spLocks noGrp="1"/>
          </p:cNvSpPr>
          <p:nvPr>
            <p:ph type="title"/>
          </p:nvPr>
        </p:nvSpPr>
        <p:spPr>
          <a:xfrm>
            <a:off x="628650" y="2446337"/>
            <a:ext cx="7886700" cy="1325563"/>
          </a:xfrm>
        </p:spPr>
        <p:txBody>
          <a:bodyPr/>
          <a:lstStyle/>
          <a:p>
            <a:pPr algn="ctr"/>
            <a:r>
              <a:rPr lang="en-US" dirty="0"/>
              <a:t>Phasing and mapping</a:t>
            </a:r>
            <a:br>
              <a:rPr lang="en-US" dirty="0"/>
            </a:br>
            <a:r>
              <a:rPr lang="en-US" sz="1800" dirty="0"/>
              <a:t>The allelic transmission model</a:t>
            </a:r>
          </a:p>
        </p:txBody>
      </p:sp>
      <p:sp>
        <p:nvSpPr>
          <p:cNvPr id="5" name="Rectangle 4">
            <a:extLst>
              <a:ext uri="{FF2B5EF4-FFF2-40B4-BE49-F238E27FC236}">
                <a16:creationId xmlns:a16="http://schemas.microsoft.com/office/drawing/2014/main" id="{97775A27-ED7D-7145-8F0D-113F189E2DCA}"/>
              </a:ext>
            </a:extLst>
          </p:cNvPr>
          <p:cNvSpPr/>
          <p:nvPr/>
        </p:nvSpPr>
        <p:spPr>
          <a:xfrm>
            <a:off x="134627" y="6268914"/>
            <a:ext cx="6743699" cy="677108"/>
          </a:xfrm>
          <a:prstGeom prst="rect">
            <a:avLst/>
          </a:prstGeom>
        </p:spPr>
        <p:txBody>
          <a:bodyPr wrap="square">
            <a:spAutoFit/>
          </a:bodyPr>
          <a:lstStyle/>
          <a:p>
            <a:r>
              <a:rPr lang="en-US" sz="1200" dirty="0">
                <a:latin typeface="+mj-lt"/>
              </a:rPr>
              <a:t>Linkage Analysis and Haplotype Phasing in Experimental Autopolyploid Populations with High Ploidy Level Using Hidden Markov Models. Mollinari and Garcia</a:t>
            </a:r>
            <a:r>
              <a:rPr lang="en-US" sz="1200" i="1" dirty="0">
                <a:latin typeface="+mj-lt"/>
              </a:rPr>
              <a:t> </a:t>
            </a:r>
            <a:r>
              <a:rPr lang="en-US" sz="1200" dirty="0">
                <a:latin typeface="+mj-lt"/>
              </a:rPr>
              <a:t>(2019) </a:t>
            </a:r>
            <a:r>
              <a:rPr lang="en-US" sz="1200" dirty="0">
                <a:latin typeface="+mj-lt"/>
                <a:hlinkClick r:id="rId2"/>
              </a:rPr>
              <a:t>doi:10.1534/g3.119.400378</a:t>
            </a:r>
            <a:endParaRPr lang="en-US" sz="1200" dirty="0">
              <a:latin typeface="+mj-lt"/>
            </a:endParaRPr>
          </a:p>
          <a:p>
            <a:endParaRPr lang="en-US" sz="1400" dirty="0"/>
          </a:p>
        </p:txBody>
      </p:sp>
      <p:pic>
        <p:nvPicPr>
          <p:cNvPr id="6" name="Picture 5">
            <a:extLst>
              <a:ext uri="{FF2B5EF4-FFF2-40B4-BE49-F238E27FC236}">
                <a16:creationId xmlns:a16="http://schemas.microsoft.com/office/drawing/2014/main" id="{15D50F3F-64C2-FF41-B897-F2FE03AFD4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4627" y="3625936"/>
            <a:ext cx="8649050" cy="1187851"/>
          </a:xfrm>
          <a:prstGeom prst="rect">
            <a:avLst/>
          </a:prstGeom>
        </p:spPr>
      </p:pic>
    </p:spTree>
    <p:extLst>
      <p:ext uri="{BB962C8B-B14F-4D97-AF65-F5344CB8AC3E}">
        <p14:creationId xmlns:p14="http://schemas.microsoft.com/office/powerpoint/2010/main" val="693478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27DC-8741-134E-BFA4-D0625F0A4411}"/>
              </a:ext>
            </a:extLst>
          </p:cNvPr>
          <p:cNvSpPr>
            <a:spLocks noGrp="1"/>
          </p:cNvSpPr>
          <p:nvPr>
            <p:ph type="title"/>
          </p:nvPr>
        </p:nvSpPr>
        <p:spPr>
          <a:xfrm>
            <a:off x="0" y="259076"/>
            <a:ext cx="7886700" cy="1325563"/>
          </a:xfrm>
        </p:spPr>
        <p:txBody>
          <a:bodyPr>
            <a:normAutofit/>
          </a:bodyPr>
          <a:lstStyle/>
          <a:p>
            <a:r>
              <a:rPr lang="en-US" dirty="0"/>
              <a:t>Gamete formation in polyploids* </a:t>
            </a:r>
            <a:br>
              <a:rPr lang="en-US" dirty="0"/>
            </a:br>
            <a:endParaRPr lang="en-US" sz="2400" i="1" dirty="0"/>
          </a:p>
        </p:txBody>
      </p:sp>
      <p:pic>
        <p:nvPicPr>
          <p:cNvPr id="4" name="Picture 3">
            <a:extLst>
              <a:ext uri="{FF2B5EF4-FFF2-40B4-BE49-F238E27FC236}">
                <a16:creationId xmlns:a16="http://schemas.microsoft.com/office/drawing/2014/main" id="{6D614B83-E4ED-C640-8479-C101E7888C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57300" y="1467996"/>
            <a:ext cx="6660444" cy="3699314"/>
          </a:xfrm>
          <a:prstGeom prst="rect">
            <a:avLst/>
          </a:prstGeom>
        </p:spPr>
      </p:pic>
      <p:pic>
        <p:nvPicPr>
          <p:cNvPr id="5" name="Picture 4">
            <a:extLst>
              <a:ext uri="{FF2B5EF4-FFF2-40B4-BE49-F238E27FC236}">
                <a16:creationId xmlns:a16="http://schemas.microsoft.com/office/drawing/2014/main" id="{C24353A0-6A25-0845-A7E0-CD266AC20D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0" y="1467996"/>
            <a:ext cx="6660444" cy="3699314"/>
          </a:xfrm>
          <a:prstGeom prst="rect">
            <a:avLst/>
          </a:prstGeom>
        </p:spPr>
      </p:pic>
      <p:pic>
        <p:nvPicPr>
          <p:cNvPr id="6" name="Picture 5">
            <a:extLst>
              <a:ext uri="{FF2B5EF4-FFF2-40B4-BE49-F238E27FC236}">
                <a16:creationId xmlns:a16="http://schemas.microsoft.com/office/drawing/2014/main" id="{412A5A26-9411-DA48-8176-9CB224F691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57300" y="1467996"/>
            <a:ext cx="6660444" cy="3699314"/>
          </a:xfrm>
          <a:prstGeom prst="rect">
            <a:avLst/>
          </a:prstGeom>
        </p:spPr>
      </p:pic>
      <p:pic>
        <p:nvPicPr>
          <p:cNvPr id="7" name="Picture 6">
            <a:extLst>
              <a:ext uri="{FF2B5EF4-FFF2-40B4-BE49-F238E27FC236}">
                <a16:creationId xmlns:a16="http://schemas.microsoft.com/office/drawing/2014/main" id="{EACBA4C5-DB7C-5746-AB5F-3CE863CAD2C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57300" y="1467996"/>
            <a:ext cx="6660444" cy="3699314"/>
          </a:xfrm>
          <a:prstGeom prst="rect">
            <a:avLst/>
          </a:prstGeom>
        </p:spPr>
      </p:pic>
      <p:pic>
        <p:nvPicPr>
          <p:cNvPr id="9" name="Picture 8">
            <a:extLst>
              <a:ext uri="{FF2B5EF4-FFF2-40B4-BE49-F238E27FC236}">
                <a16:creationId xmlns:a16="http://schemas.microsoft.com/office/drawing/2014/main" id="{178C7F4E-284F-3749-ADDB-F577178D58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57301" y="1467996"/>
            <a:ext cx="6660443" cy="3699314"/>
          </a:xfrm>
          <a:prstGeom prst="rect">
            <a:avLst/>
          </a:prstGeom>
        </p:spPr>
      </p:pic>
      <p:pic>
        <p:nvPicPr>
          <p:cNvPr id="10" name="Picture 9">
            <a:extLst>
              <a:ext uri="{FF2B5EF4-FFF2-40B4-BE49-F238E27FC236}">
                <a16:creationId xmlns:a16="http://schemas.microsoft.com/office/drawing/2014/main" id="{DA52FCCE-7A77-EB4F-A49A-880E8E9D4C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8513" y="5106350"/>
            <a:ext cx="7526973" cy="1690689"/>
          </a:xfrm>
          <a:prstGeom prst="rect">
            <a:avLst/>
          </a:prstGeom>
        </p:spPr>
      </p:pic>
      <p:sp>
        <p:nvSpPr>
          <p:cNvPr id="11" name="TextBox 10">
            <a:extLst>
              <a:ext uri="{FF2B5EF4-FFF2-40B4-BE49-F238E27FC236}">
                <a16:creationId xmlns:a16="http://schemas.microsoft.com/office/drawing/2014/main" id="{22482BF2-2896-4143-879D-4FB9EC7932F7}"/>
              </a:ext>
            </a:extLst>
          </p:cNvPr>
          <p:cNvSpPr txBox="1"/>
          <p:nvPr/>
        </p:nvSpPr>
        <p:spPr>
          <a:xfrm>
            <a:off x="0" y="6563789"/>
            <a:ext cx="3474041" cy="307777"/>
          </a:xfrm>
          <a:prstGeom prst="rect">
            <a:avLst/>
          </a:prstGeom>
          <a:noFill/>
        </p:spPr>
        <p:txBody>
          <a:bodyPr wrap="square" rtlCol="0">
            <a:spAutoFit/>
          </a:bodyPr>
          <a:lstStyle/>
          <a:p>
            <a:r>
              <a:rPr lang="en-US" sz="1400" dirty="0"/>
              <a:t>*no double reduction</a:t>
            </a:r>
          </a:p>
        </p:txBody>
      </p:sp>
    </p:spTree>
    <p:extLst>
      <p:ext uri="{BB962C8B-B14F-4D97-AF65-F5344CB8AC3E}">
        <p14:creationId xmlns:p14="http://schemas.microsoft.com/office/powerpoint/2010/main" val="2150566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116A9-C890-724F-B133-1ABEBE752452}"/>
              </a:ext>
            </a:extLst>
          </p:cNvPr>
          <p:cNvSpPr>
            <a:spLocks noGrp="1"/>
          </p:cNvSpPr>
          <p:nvPr>
            <p:ph type="title"/>
          </p:nvPr>
        </p:nvSpPr>
        <p:spPr>
          <a:xfrm>
            <a:off x="434710" y="497114"/>
            <a:ext cx="7741920" cy="1325563"/>
          </a:xfrm>
        </p:spPr>
        <p:txBody>
          <a:bodyPr/>
          <a:lstStyle/>
          <a:p>
            <a:r>
              <a:rPr lang="en-US" dirty="0"/>
              <a:t>Expected gametic frequency given a bivalent configuration</a:t>
            </a:r>
          </a:p>
        </p:txBody>
      </p:sp>
      <p:pic>
        <p:nvPicPr>
          <p:cNvPr id="4" name="Picture 3">
            <a:extLst>
              <a:ext uri="{FF2B5EF4-FFF2-40B4-BE49-F238E27FC236}">
                <a16:creationId xmlns:a16="http://schemas.microsoft.com/office/drawing/2014/main" id="{86593534-3261-4843-BF36-BD926588C67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94617" y="1940973"/>
            <a:ext cx="6754766" cy="3294415"/>
          </a:xfrm>
          <a:prstGeom prst="rect">
            <a:avLst/>
          </a:prstGeom>
        </p:spPr>
      </p:pic>
      <p:sp>
        <p:nvSpPr>
          <p:cNvPr id="3" name="TextBox 2">
            <a:extLst>
              <a:ext uri="{FF2B5EF4-FFF2-40B4-BE49-F238E27FC236}">
                <a16:creationId xmlns:a16="http://schemas.microsoft.com/office/drawing/2014/main" id="{73CB78DD-B9DF-B842-AF3B-C69E7A7F95D4}"/>
              </a:ext>
            </a:extLst>
          </p:cNvPr>
          <p:cNvSpPr txBox="1"/>
          <p:nvPr/>
        </p:nvSpPr>
        <p:spPr>
          <a:xfrm>
            <a:off x="994410" y="6308208"/>
            <a:ext cx="8064246" cy="369332"/>
          </a:xfrm>
          <a:prstGeom prst="rect">
            <a:avLst/>
          </a:prstGeom>
          <a:noFill/>
        </p:spPr>
        <p:txBody>
          <a:bodyPr wrap="square" rtlCol="0">
            <a:spAutoFit/>
          </a:bodyPr>
          <a:lstStyle/>
          <a:p>
            <a:r>
              <a:rPr lang="en-US" i="1" dirty="0">
                <a:latin typeface="cmti10" panose="020B0500000000000000" pitchFamily="34" charset="0"/>
              </a:rPr>
              <a:t>l </a:t>
            </a:r>
            <a:r>
              <a:rPr lang="en-US" dirty="0"/>
              <a:t>: known number of recombinant bivalents between loci A and B</a:t>
            </a:r>
          </a:p>
        </p:txBody>
      </p:sp>
      <p:pic>
        <p:nvPicPr>
          <p:cNvPr id="6" name="Picture 5">
            <a:extLst>
              <a:ext uri="{FF2B5EF4-FFF2-40B4-BE49-F238E27FC236}">
                <a16:creationId xmlns:a16="http://schemas.microsoft.com/office/drawing/2014/main" id="{F28FA679-D158-7943-A91C-6B9F5E0F598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59609" y="5415881"/>
            <a:ext cx="4624782" cy="747080"/>
          </a:xfrm>
          <a:prstGeom prst="rect">
            <a:avLst/>
          </a:prstGeom>
        </p:spPr>
      </p:pic>
    </p:spTree>
    <p:extLst>
      <p:ext uri="{BB962C8B-B14F-4D97-AF65-F5344CB8AC3E}">
        <p14:creationId xmlns:p14="http://schemas.microsoft.com/office/powerpoint/2010/main" val="2374527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66FC2-A43E-E14B-9A06-869A37E5BE99}"/>
              </a:ext>
            </a:extLst>
          </p:cNvPr>
          <p:cNvSpPr>
            <a:spLocks noGrp="1"/>
          </p:cNvSpPr>
          <p:nvPr>
            <p:ph type="title"/>
          </p:nvPr>
        </p:nvSpPr>
        <p:spPr>
          <a:xfrm>
            <a:off x="413494" y="101065"/>
            <a:ext cx="7886700" cy="1325563"/>
          </a:xfrm>
        </p:spPr>
        <p:txBody>
          <a:bodyPr/>
          <a:lstStyle/>
          <a:p>
            <a:r>
              <a:rPr lang="en-US" dirty="0"/>
              <a:t>Unconditional gametic probability</a:t>
            </a:r>
          </a:p>
        </p:txBody>
      </p:sp>
      <p:pic>
        <p:nvPicPr>
          <p:cNvPr id="7" name="Picture 6">
            <a:extLst>
              <a:ext uri="{FF2B5EF4-FFF2-40B4-BE49-F238E27FC236}">
                <a16:creationId xmlns:a16="http://schemas.microsoft.com/office/drawing/2014/main" id="{06A67703-28DF-1A4D-A3C5-01262871F02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8" name="Picture 7">
            <a:extLst>
              <a:ext uri="{FF2B5EF4-FFF2-40B4-BE49-F238E27FC236}">
                <a16:creationId xmlns:a16="http://schemas.microsoft.com/office/drawing/2014/main" id="{C66A80CE-A7EB-4941-89AC-42E484A09AC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9" name="Picture 8">
            <a:extLst>
              <a:ext uri="{FF2B5EF4-FFF2-40B4-BE49-F238E27FC236}">
                <a16:creationId xmlns:a16="http://schemas.microsoft.com/office/drawing/2014/main" id="{280B26C9-BC8B-F14E-935A-88AFAFCE99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0" name="Picture 9">
            <a:extLst>
              <a:ext uri="{FF2B5EF4-FFF2-40B4-BE49-F238E27FC236}">
                <a16:creationId xmlns:a16="http://schemas.microsoft.com/office/drawing/2014/main" id="{416D0FA6-3C82-B54C-9C37-C059045E60D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1" name="Picture 10">
            <a:extLst>
              <a:ext uri="{FF2B5EF4-FFF2-40B4-BE49-F238E27FC236}">
                <a16:creationId xmlns:a16="http://schemas.microsoft.com/office/drawing/2014/main" id="{D8184674-5630-0C49-8F04-2E37F6E3365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2" name="Picture 11">
            <a:extLst>
              <a:ext uri="{FF2B5EF4-FFF2-40B4-BE49-F238E27FC236}">
                <a16:creationId xmlns:a16="http://schemas.microsoft.com/office/drawing/2014/main" id="{9B278C66-C8E8-484F-97EC-3DD7C87C212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3" name="Picture 12">
            <a:extLst>
              <a:ext uri="{FF2B5EF4-FFF2-40B4-BE49-F238E27FC236}">
                <a16:creationId xmlns:a16="http://schemas.microsoft.com/office/drawing/2014/main" id="{F943C9A0-833C-324C-8960-A3EFF2DE8D6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4" name="Picture 13">
            <a:extLst>
              <a:ext uri="{FF2B5EF4-FFF2-40B4-BE49-F238E27FC236}">
                <a16:creationId xmlns:a16="http://schemas.microsoft.com/office/drawing/2014/main" id="{08CFC71A-DE92-374A-99FF-0A9A269D427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5" name="Picture 14">
            <a:extLst>
              <a:ext uri="{FF2B5EF4-FFF2-40B4-BE49-F238E27FC236}">
                <a16:creationId xmlns:a16="http://schemas.microsoft.com/office/drawing/2014/main" id="{08334741-48E3-D841-84C7-70565AF07DB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6" name="Picture 15">
            <a:extLst>
              <a:ext uri="{FF2B5EF4-FFF2-40B4-BE49-F238E27FC236}">
                <a16:creationId xmlns:a16="http://schemas.microsoft.com/office/drawing/2014/main" id="{A012406D-E156-AF49-85CD-70AA16289D7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7" name="Picture 16">
            <a:extLst>
              <a:ext uri="{FF2B5EF4-FFF2-40B4-BE49-F238E27FC236}">
                <a16:creationId xmlns:a16="http://schemas.microsoft.com/office/drawing/2014/main" id="{80C48316-CF84-1847-8CA0-4FF44BC60BD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8" name="Picture 17">
            <a:extLst>
              <a:ext uri="{FF2B5EF4-FFF2-40B4-BE49-F238E27FC236}">
                <a16:creationId xmlns:a16="http://schemas.microsoft.com/office/drawing/2014/main" id="{7E111CBC-196E-744B-B266-B8058D5ED3D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19" name="Picture 18">
            <a:extLst>
              <a:ext uri="{FF2B5EF4-FFF2-40B4-BE49-F238E27FC236}">
                <a16:creationId xmlns:a16="http://schemas.microsoft.com/office/drawing/2014/main" id="{43EC8C69-B5CD-5142-AD75-F46D44921F2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20" name="Picture 19">
            <a:extLst>
              <a:ext uri="{FF2B5EF4-FFF2-40B4-BE49-F238E27FC236}">
                <a16:creationId xmlns:a16="http://schemas.microsoft.com/office/drawing/2014/main" id="{22D6DAD7-08BC-CA41-BDA4-12851E7E221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21" name="Picture 20">
            <a:extLst>
              <a:ext uri="{FF2B5EF4-FFF2-40B4-BE49-F238E27FC236}">
                <a16:creationId xmlns:a16="http://schemas.microsoft.com/office/drawing/2014/main" id="{AD361106-8887-8640-8C46-8E002670415D}"/>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pic>
        <p:nvPicPr>
          <p:cNvPr id="22" name="Picture 21">
            <a:extLst>
              <a:ext uri="{FF2B5EF4-FFF2-40B4-BE49-F238E27FC236}">
                <a16:creationId xmlns:a16="http://schemas.microsoft.com/office/drawing/2014/main" id="{9427FC79-006A-3246-A69F-53161065659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57104" y="1161278"/>
            <a:ext cx="7886700" cy="4004571"/>
          </a:xfrm>
          <a:prstGeom prst="rect">
            <a:avLst/>
          </a:prstGeom>
        </p:spPr>
      </p:pic>
      <p:grpSp>
        <p:nvGrpSpPr>
          <p:cNvPr id="27" name="Group 26">
            <a:extLst>
              <a:ext uri="{FF2B5EF4-FFF2-40B4-BE49-F238E27FC236}">
                <a16:creationId xmlns:a16="http://schemas.microsoft.com/office/drawing/2014/main" id="{0ED3AAB3-1E04-5642-8139-6E319DF7EA0C}"/>
              </a:ext>
            </a:extLst>
          </p:cNvPr>
          <p:cNvGrpSpPr/>
          <p:nvPr/>
        </p:nvGrpSpPr>
        <p:grpSpPr>
          <a:xfrm>
            <a:off x="470403" y="1161278"/>
            <a:ext cx="8260103" cy="4277879"/>
            <a:chOff x="628650" y="1196946"/>
            <a:chExt cx="7886700" cy="4084495"/>
          </a:xfrm>
        </p:grpSpPr>
        <p:pic>
          <p:nvPicPr>
            <p:cNvPr id="23" name="Picture 22">
              <a:extLst>
                <a:ext uri="{FF2B5EF4-FFF2-40B4-BE49-F238E27FC236}">
                  <a16:creationId xmlns:a16="http://schemas.microsoft.com/office/drawing/2014/main" id="{3098463E-E2E3-F14C-95C7-A2B08582A40B}"/>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28650" y="1196946"/>
              <a:ext cx="7886700" cy="4004571"/>
            </a:xfrm>
            <a:prstGeom prst="rect">
              <a:avLst/>
            </a:prstGeom>
          </p:spPr>
        </p:pic>
        <p:pic>
          <p:nvPicPr>
            <p:cNvPr id="24" name="Picture 23">
              <a:extLst>
                <a:ext uri="{FF2B5EF4-FFF2-40B4-BE49-F238E27FC236}">
                  <a16:creationId xmlns:a16="http://schemas.microsoft.com/office/drawing/2014/main" id="{F2F91DFA-DCAB-244C-8325-1E8600712B75}"/>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5285522" y="4875165"/>
              <a:ext cx="1134680" cy="406276"/>
            </a:xfrm>
            <a:prstGeom prst="rect">
              <a:avLst/>
            </a:prstGeom>
          </p:spPr>
        </p:pic>
      </p:grpSp>
      <p:sp>
        <p:nvSpPr>
          <p:cNvPr id="5" name="Rectangle 4">
            <a:extLst>
              <a:ext uri="{FF2B5EF4-FFF2-40B4-BE49-F238E27FC236}">
                <a16:creationId xmlns:a16="http://schemas.microsoft.com/office/drawing/2014/main" id="{8299F52B-3E13-F343-AA20-094AB26B8A35}"/>
              </a:ext>
            </a:extLst>
          </p:cNvPr>
          <p:cNvSpPr/>
          <p:nvPr/>
        </p:nvSpPr>
        <p:spPr>
          <a:xfrm>
            <a:off x="0" y="6596390"/>
            <a:ext cx="2257485" cy="523220"/>
          </a:xfrm>
          <a:prstGeom prst="rect">
            <a:avLst/>
          </a:prstGeom>
        </p:spPr>
        <p:txBody>
          <a:bodyPr wrap="square">
            <a:spAutoFit/>
          </a:bodyPr>
          <a:lstStyle/>
          <a:p>
            <a:r>
              <a:rPr lang="en-US" sz="1400" b="1" dirty="0"/>
              <a:t>Mollinari and Garcia</a:t>
            </a:r>
            <a:r>
              <a:rPr lang="en-US" sz="1400" b="1" i="1" dirty="0"/>
              <a:t> </a:t>
            </a:r>
            <a:r>
              <a:rPr lang="en-US" sz="1400" b="1" dirty="0"/>
              <a:t>(2019) </a:t>
            </a:r>
          </a:p>
          <a:p>
            <a:endParaRPr lang="en-US" sz="1400" dirty="0"/>
          </a:p>
        </p:txBody>
      </p:sp>
      <p:pic>
        <p:nvPicPr>
          <p:cNvPr id="25" name="Picture 24">
            <a:extLst>
              <a:ext uri="{FF2B5EF4-FFF2-40B4-BE49-F238E27FC236}">
                <a16:creationId xmlns:a16="http://schemas.microsoft.com/office/drawing/2014/main" id="{AB2C0FB1-B858-F142-8C10-FAA428D96757}"/>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2324022" y="5603060"/>
            <a:ext cx="3771900" cy="1150767"/>
          </a:xfrm>
          <a:prstGeom prst="rect">
            <a:avLst/>
          </a:prstGeom>
        </p:spPr>
      </p:pic>
    </p:spTree>
    <p:extLst>
      <p:ext uri="{BB962C8B-B14F-4D97-AF65-F5344CB8AC3E}">
        <p14:creationId xmlns:p14="http://schemas.microsoft.com/office/powerpoint/2010/main" val="419146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310" y="523171"/>
            <a:ext cx="8454975" cy="797630"/>
          </a:xfrm>
        </p:spPr>
        <p:txBody>
          <a:bodyPr>
            <a:normAutofit fontScale="90000"/>
          </a:bodyPr>
          <a:lstStyle/>
          <a:p>
            <a:r>
              <a:rPr lang="en-US" dirty="0"/>
              <a:t>Recombination Fraction – assessing linkage phases</a:t>
            </a:r>
            <a:endParaRPr lang="en-US" sz="2200" dirty="0"/>
          </a:p>
        </p:txBody>
      </p:sp>
      <p:sp>
        <p:nvSpPr>
          <p:cNvPr id="10" name="Content Placeholder 2">
            <a:extLst>
              <a:ext uri="{FF2B5EF4-FFF2-40B4-BE49-F238E27FC236}">
                <a16:creationId xmlns:a16="http://schemas.microsoft.com/office/drawing/2014/main" id="{964E68FA-DE24-DC4B-A918-033FC7F96AB3}"/>
              </a:ext>
            </a:extLst>
          </p:cNvPr>
          <p:cNvSpPr>
            <a:spLocks noGrp="1"/>
          </p:cNvSpPr>
          <p:nvPr>
            <p:ph idx="1"/>
          </p:nvPr>
        </p:nvSpPr>
        <p:spPr>
          <a:xfrm>
            <a:off x="658585" y="4855447"/>
            <a:ext cx="7886700" cy="1885218"/>
          </a:xfrm>
        </p:spPr>
        <p:txBody>
          <a:bodyPr>
            <a:normAutofit lnSpcReduction="10000"/>
          </a:bodyPr>
          <a:lstStyle/>
          <a:p>
            <a:r>
              <a:rPr lang="en-US" dirty="0"/>
              <a:t>Pairwise MLE of </a:t>
            </a:r>
            <a:r>
              <a:rPr lang="en-US" dirty="0">
                <a:latin typeface="cmti10" panose="020B0500000000000000" pitchFamily="34" charset="0"/>
              </a:rPr>
              <a:t>r</a:t>
            </a:r>
            <a:r>
              <a:rPr lang="en-US" dirty="0"/>
              <a:t> are used to group markers into linkage groups and order markers within each linkage group using optimization algorithms such as MDS</a:t>
            </a:r>
          </a:p>
          <a:p>
            <a:r>
              <a:rPr lang="en-US" dirty="0"/>
              <a:t>Given a sequence of ordered markers, it is possible to extend the idea of comparing likelihoods of competing linkage phases throughout multiple markers</a:t>
            </a:r>
          </a:p>
          <a:p>
            <a:endParaRPr lang="en-US" dirty="0"/>
          </a:p>
          <a:p>
            <a:endParaRPr lang="en-US" dirty="0"/>
          </a:p>
        </p:txBody>
      </p:sp>
      <p:pic>
        <p:nvPicPr>
          <p:cNvPr id="8" name="Picture 7">
            <a:extLst>
              <a:ext uri="{FF2B5EF4-FFF2-40B4-BE49-F238E27FC236}">
                <a16:creationId xmlns:a16="http://schemas.microsoft.com/office/drawing/2014/main" id="{B6930CF3-FC52-CE40-A8E9-37FD9946C76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8830" y="1320801"/>
            <a:ext cx="6726340" cy="3257272"/>
          </a:xfrm>
          <a:prstGeom prst="rect">
            <a:avLst/>
          </a:prstGeom>
        </p:spPr>
      </p:pic>
    </p:spTree>
    <p:extLst>
      <p:ext uri="{BB962C8B-B14F-4D97-AF65-F5344CB8AC3E}">
        <p14:creationId xmlns:p14="http://schemas.microsoft.com/office/powerpoint/2010/main" val="406205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39A3-CB52-2A4D-A285-B08F4030EF52}"/>
              </a:ext>
            </a:extLst>
          </p:cNvPr>
          <p:cNvSpPr>
            <a:spLocks noGrp="1"/>
          </p:cNvSpPr>
          <p:nvPr>
            <p:ph type="title"/>
          </p:nvPr>
        </p:nvSpPr>
        <p:spPr>
          <a:xfrm>
            <a:off x="117446" y="118295"/>
            <a:ext cx="7886700" cy="1325563"/>
          </a:xfrm>
        </p:spPr>
        <p:txBody>
          <a:bodyPr/>
          <a:lstStyle/>
          <a:p>
            <a:r>
              <a:rPr lang="en-US" dirty="0"/>
              <a:t>Haplotype phasing in polyploids</a:t>
            </a:r>
          </a:p>
        </p:txBody>
      </p:sp>
      <p:sp>
        <p:nvSpPr>
          <p:cNvPr id="3" name="Content Placeholder 2">
            <a:extLst>
              <a:ext uri="{FF2B5EF4-FFF2-40B4-BE49-F238E27FC236}">
                <a16:creationId xmlns:a16="http://schemas.microsoft.com/office/drawing/2014/main" id="{610E5843-833A-E54A-A9F1-66E3E074C57B}"/>
              </a:ext>
            </a:extLst>
          </p:cNvPr>
          <p:cNvSpPr>
            <a:spLocks noGrp="1"/>
          </p:cNvSpPr>
          <p:nvPr>
            <p:ph idx="1"/>
          </p:nvPr>
        </p:nvSpPr>
        <p:spPr>
          <a:xfrm>
            <a:off x="444093" y="1084445"/>
            <a:ext cx="7886700" cy="547670"/>
          </a:xfrm>
        </p:spPr>
        <p:txBody>
          <a:bodyPr/>
          <a:lstStyle/>
          <a:p>
            <a:r>
              <a:rPr lang="en-US" dirty="0"/>
              <a:t>Disposition of allelic variants in the homologs in a homology group</a:t>
            </a:r>
          </a:p>
        </p:txBody>
      </p:sp>
      <p:pic>
        <p:nvPicPr>
          <p:cNvPr id="4" name="Picture 3">
            <a:extLst>
              <a:ext uri="{FF2B5EF4-FFF2-40B4-BE49-F238E27FC236}">
                <a16:creationId xmlns:a16="http://schemas.microsoft.com/office/drawing/2014/main" id="{EB3C2453-42D8-F840-9CBD-A08D6FB29647}"/>
              </a:ext>
            </a:extLst>
          </p:cNvPr>
          <p:cNvPicPr>
            <a:picLocks noChangeAspect="1"/>
          </p:cNvPicPr>
          <p:nvPr/>
        </p:nvPicPr>
        <p:blipFill>
          <a:blip r:embed="rId2"/>
          <a:stretch>
            <a:fillRect/>
          </a:stretch>
        </p:blipFill>
        <p:spPr>
          <a:xfrm>
            <a:off x="2920492" y="1616914"/>
            <a:ext cx="3303016" cy="1390019"/>
          </a:xfrm>
          <a:prstGeom prst="rect">
            <a:avLst/>
          </a:prstGeom>
        </p:spPr>
      </p:pic>
      <p:pic>
        <p:nvPicPr>
          <p:cNvPr id="5" name="Picture 4">
            <a:extLst>
              <a:ext uri="{FF2B5EF4-FFF2-40B4-BE49-F238E27FC236}">
                <a16:creationId xmlns:a16="http://schemas.microsoft.com/office/drawing/2014/main" id="{C1E72EF8-AF57-FE4B-9B2E-23EEBA66F14B}"/>
              </a:ext>
            </a:extLst>
          </p:cNvPr>
          <p:cNvPicPr>
            <a:picLocks noChangeAspect="1"/>
          </p:cNvPicPr>
          <p:nvPr/>
        </p:nvPicPr>
        <p:blipFill>
          <a:blip r:embed="rId3"/>
          <a:stretch>
            <a:fillRect/>
          </a:stretch>
        </p:blipFill>
        <p:spPr>
          <a:xfrm>
            <a:off x="2809183" y="3441655"/>
            <a:ext cx="3303016" cy="1052836"/>
          </a:xfrm>
          <a:prstGeom prst="rect">
            <a:avLst/>
          </a:prstGeom>
        </p:spPr>
      </p:pic>
      <p:sp>
        <p:nvSpPr>
          <p:cNvPr id="6" name="Down Arrow 5">
            <a:extLst>
              <a:ext uri="{FF2B5EF4-FFF2-40B4-BE49-F238E27FC236}">
                <a16:creationId xmlns:a16="http://schemas.microsoft.com/office/drawing/2014/main" id="{54EE13BF-C801-4747-9EA8-C46AA8881F60}"/>
              </a:ext>
            </a:extLst>
          </p:cNvPr>
          <p:cNvSpPr/>
          <p:nvPr/>
        </p:nvSpPr>
        <p:spPr>
          <a:xfrm>
            <a:off x="4460691" y="3074327"/>
            <a:ext cx="222617" cy="261813"/>
          </a:xfrm>
          <a:prstGeom prst="downArrow">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FF2BCD9-C8E5-A846-9564-0C85B0830F94}"/>
              </a:ext>
            </a:extLst>
          </p:cNvPr>
          <p:cNvSpPr txBox="1"/>
          <p:nvPr/>
        </p:nvSpPr>
        <p:spPr>
          <a:xfrm>
            <a:off x="2197391" y="1977378"/>
            <a:ext cx="838049" cy="307777"/>
          </a:xfrm>
          <a:prstGeom prst="rect">
            <a:avLst/>
          </a:prstGeom>
          <a:noFill/>
        </p:spPr>
        <p:txBody>
          <a:bodyPr wrap="square" rtlCol="0">
            <a:spAutoFit/>
          </a:bodyPr>
          <a:lstStyle/>
          <a:p>
            <a:r>
              <a:rPr lang="en-US" sz="1400" dirty="0"/>
              <a:t>dosages</a:t>
            </a:r>
          </a:p>
        </p:txBody>
      </p:sp>
      <p:pic>
        <p:nvPicPr>
          <p:cNvPr id="8" name="Picture 7">
            <a:extLst>
              <a:ext uri="{FF2B5EF4-FFF2-40B4-BE49-F238E27FC236}">
                <a16:creationId xmlns:a16="http://schemas.microsoft.com/office/drawing/2014/main" id="{6D5D1B3E-AC98-F140-8944-291F1647867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27" y="4903426"/>
            <a:ext cx="7425432" cy="1954574"/>
          </a:xfrm>
          <a:prstGeom prst="rect">
            <a:avLst/>
          </a:prstGeom>
        </p:spPr>
      </p:pic>
      <p:sp>
        <p:nvSpPr>
          <p:cNvPr id="9" name="Down Arrow 8">
            <a:extLst>
              <a:ext uri="{FF2B5EF4-FFF2-40B4-BE49-F238E27FC236}">
                <a16:creationId xmlns:a16="http://schemas.microsoft.com/office/drawing/2014/main" id="{8057D5AC-FC75-E24B-A38F-7EF6E31C36AB}"/>
              </a:ext>
            </a:extLst>
          </p:cNvPr>
          <p:cNvSpPr/>
          <p:nvPr/>
        </p:nvSpPr>
        <p:spPr>
          <a:xfrm>
            <a:off x="4460690" y="4568052"/>
            <a:ext cx="222617" cy="261813"/>
          </a:xfrm>
          <a:prstGeom prst="downArrow">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1F7C603-5DC6-3548-ACAE-3BB78422AFB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74580" y="5268723"/>
            <a:ext cx="259131" cy="611990"/>
          </a:xfrm>
          <a:prstGeom prst="rect">
            <a:avLst/>
          </a:prstGeom>
        </p:spPr>
      </p:pic>
    </p:spTree>
    <p:extLst>
      <p:ext uri="{BB962C8B-B14F-4D97-AF65-F5344CB8AC3E}">
        <p14:creationId xmlns:p14="http://schemas.microsoft.com/office/powerpoint/2010/main" val="21451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54881-F6AB-3746-83B3-6AE396A98ED8}"/>
              </a:ext>
            </a:extLst>
          </p:cNvPr>
          <p:cNvSpPr>
            <a:spLocks noGrp="1"/>
          </p:cNvSpPr>
          <p:nvPr>
            <p:ph type="title"/>
          </p:nvPr>
        </p:nvSpPr>
        <p:spPr>
          <a:xfrm>
            <a:off x="161290" y="354966"/>
            <a:ext cx="8210550" cy="1325563"/>
          </a:xfrm>
        </p:spPr>
        <p:txBody>
          <a:bodyPr/>
          <a:lstStyle/>
          <a:p>
            <a:r>
              <a:rPr lang="en-US" dirty="0"/>
              <a:t>Multilocus linkage analysis in polyploids</a:t>
            </a:r>
          </a:p>
        </p:txBody>
      </p:sp>
      <p:pic>
        <p:nvPicPr>
          <p:cNvPr id="4" name="Picture 3">
            <a:extLst>
              <a:ext uri="{FF2B5EF4-FFF2-40B4-BE49-F238E27FC236}">
                <a16:creationId xmlns:a16="http://schemas.microsoft.com/office/drawing/2014/main" id="{9E808395-8D85-6B45-BCC8-A7B85266B4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5654" y="1247016"/>
            <a:ext cx="7872691" cy="4110916"/>
          </a:xfrm>
          <a:prstGeom prst="rect">
            <a:avLst/>
          </a:prstGeom>
        </p:spPr>
      </p:pic>
      <p:sp>
        <p:nvSpPr>
          <p:cNvPr id="5" name="Rectangle 4">
            <a:extLst>
              <a:ext uri="{FF2B5EF4-FFF2-40B4-BE49-F238E27FC236}">
                <a16:creationId xmlns:a16="http://schemas.microsoft.com/office/drawing/2014/main" id="{FEA73E63-C21B-B84A-9108-B174CFBE8BAA}"/>
              </a:ext>
            </a:extLst>
          </p:cNvPr>
          <p:cNvSpPr/>
          <p:nvPr/>
        </p:nvSpPr>
        <p:spPr>
          <a:xfrm>
            <a:off x="4189543" y="6503034"/>
            <a:ext cx="4432632" cy="523220"/>
          </a:xfrm>
          <a:prstGeom prst="rect">
            <a:avLst/>
          </a:prstGeom>
        </p:spPr>
        <p:txBody>
          <a:bodyPr wrap="square">
            <a:spAutoFit/>
          </a:bodyPr>
          <a:lstStyle/>
          <a:p>
            <a:r>
              <a:rPr lang="en-US" sz="1400" b="1" dirty="0"/>
              <a:t>Mollinari and Garcia</a:t>
            </a:r>
            <a:r>
              <a:rPr lang="en-US" sz="1400" b="1" i="1" dirty="0"/>
              <a:t> </a:t>
            </a:r>
            <a:r>
              <a:rPr lang="en-US" sz="1400" b="1" dirty="0"/>
              <a:t>(2019) </a:t>
            </a:r>
            <a:r>
              <a:rPr lang="en-US" sz="1400" dirty="0">
                <a:hlinkClick r:id="rId3"/>
              </a:rPr>
              <a:t>doi:10.1534/g3.119.400378</a:t>
            </a:r>
            <a:endParaRPr lang="en-US" sz="1400" dirty="0"/>
          </a:p>
          <a:p>
            <a:endParaRPr lang="en-US" sz="1400" dirty="0"/>
          </a:p>
        </p:txBody>
      </p:sp>
      <p:sp>
        <p:nvSpPr>
          <p:cNvPr id="3" name="Rectangle 2">
            <a:extLst>
              <a:ext uri="{FF2B5EF4-FFF2-40B4-BE49-F238E27FC236}">
                <a16:creationId xmlns:a16="http://schemas.microsoft.com/office/drawing/2014/main" id="{281FBBF7-343B-574A-9A30-EA3C84BE1295}"/>
              </a:ext>
            </a:extLst>
          </p:cNvPr>
          <p:cNvSpPr/>
          <p:nvPr/>
        </p:nvSpPr>
        <p:spPr>
          <a:xfrm>
            <a:off x="265867" y="6508164"/>
            <a:ext cx="3852978" cy="307777"/>
          </a:xfrm>
          <a:prstGeom prst="rect">
            <a:avLst/>
          </a:prstGeom>
        </p:spPr>
        <p:txBody>
          <a:bodyPr wrap="square">
            <a:spAutoFit/>
          </a:bodyPr>
          <a:lstStyle/>
          <a:p>
            <a:r>
              <a:rPr lang="en-US" sz="1400" b="1" dirty="0"/>
              <a:t>Leach et al. (2010)</a:t>
            </a:r>
            <a:r>
              <a:rPr lang="en-US" sz="1400" dirty="0"/>
              <a:t> </a:t>
            </a:r>
            <a:r>
              <a:rPr lang="en-US" sz="1400" dirty="0">
                <a:hlinkClick r:id="rId4"/>
              </a:rPr>
              <a:t>doi:10.1073/pnas.0908477107</a:t>
            </a:r>
            <a:endParaRPr lang="en-US" sz="1400" dirty="0"/>
          </a:p>
        </p:txBody>
      </p:sp>
      <p:sp>
        <p:nvSpPr>
          <p:cNvPr id="6" name="TextBox 5">
            <a:extLst>
              <a:ext uri="{FF2B5EF4-FFF2-40B4-BE49-F238E27FC236}">
                <a16:creationId xmlns:a16="http://schemas.microsoft.com/office/drawing/2014/main" id="{50A7503A-365A-294A-A30D-A9B17BC0EA13}"/>
              </a:ext>
            </a:extLst>
          </p:cNvPr>
          <p:cNvSpPr txBox="1"/>
          <p:nvPr/>
        </p:nvSpPr>
        <p:spPr>
          <a:xfrm>
            <a:off x="635654" y="5495367"/>
            <a:ext cx="7872691" cy="646331"/>
          </a:xfrm>
          <a:prstGeom prst="rect">
            <a:avLst/>
          </a:prstGeom>
          <a:noFill/>
        </p:spPr>
        <p:txBody>
          <a:bodyPr wrap="square" rtlCol="0">
            <a:spAutoFit/>
          </a:bodyPr>
          <a:lstStyle/>
          <a:p>
            <a:r>
              <a:rPr lang="en-US" dirty="0"/>
              <a:t>where </a:t>
            </a:r>
            <a:r>
              <a:rPr lang="en-US" dirty="0" err="1">
                <a:latin typeface="cmti10" panose="020B0500000000000000" pitchFamily="34" charset="0"/>
              </a:rPr>
              <a:t>r</a:t>
            </a:r>
            <a:r>
              <a:rPr lang="en-US" baseline="-25000" dirty="0" err="1">
                <a:latin typeface="cmti10" panose="020B0500000000000000" pitchFamily="34" charset="0"/>
              </a:rPr>
              <a:t>k</a:t>
            </a:r>
            <a:r>
              <a:rPr lang="en-US" dirty="0"/>
              <a:t> is the recombination frequency between loci </a:t>
            </a:r>
            <a:r>
              <a:rPr lang="en-US" dirty="0">
                <a:latin typeface="cmti10" panose="020B0500000000000000" pitchFamily="34" charset="0"/>
              </a:rPr>
              <a:t>k</a:t>
            </a:r>
            <a:r>
              <a:rPr lang="en-US" dirty="0"/>
              <a:t> and </a:t>
            </a:r>
            <a:r>
              <a:rPr lang="en-US" dirty="0">
                <a:latin typeface="cmti10" panose="020B0500000000000000" pitchFamily="34" charset="0"/>
              </a:rPr>
              <a:t>k+1</a:t>
            </a:r>
            <a:r>
              <a:rPr lang="en-US" dirty="0"/>
              <a:t>, </a:t>
            </a:r>
            <a:r>
              <a:rPr lang="en-US" dirty="0">
                <a:latin typeface="cmti10" panose="020B0500000000000000" pitchFamily="34" charset="0"/>
              </a:rPr>
              <a:t>p</a:t>
            </a:r>
            <a:r>
              <a:rPr lang="en-US" dirty="0"/>
              <a:t> is the ploidy level and </a:t>
            </a:r>
            <a:r>
              <a:rPr lang="en-US" dirty="0">
                <a:latin typeface="cmti10" panose="020B0500000000000000" pitchFamily="34" charset="0"/>
              </a:rPr>
              <a:t>l</a:t>
            </a:r>
            <a:r>
              <a:rPr lang="en-US" dirty="0"/>
              <a:t> is the number of recombinant events between </a:t>
            </a:r>
            <a:r>
              <a:rPr lang="en-US" dirty="0">
                <a:latin typeface="cmti10" panose="020B0500000000000000" pitchFamily="34" charset="0"/>
              </a:rPr>
              <a:t>k</a:t>
            </a:r>
            <a:r>
              <a:rPr lang="en-US" dirty="0"/>
              <a:t> and </a:t>
            </a:r>
            <a:r>
              <a:rPr lang="en-US" dirty="0">
                <a:latin typeface="cmti10" panose="020B0500000000000000" pitchFamily="34" charset="0"/>
              </a:rPr>
              <a:t>k+1</a:t>
            </a:r>
            <a:r>
              <a:rPr lang="en-US" dirty="0"/>
              <a:t>. </a:t>
            </a:r>
            <a:endParaRPr lang="en-US" baseline="-25000" dirty="0"/>
          </a:p>
        </p:txBody>
      </p:sp>
    </p:spTree>
    <p:extLst>
      <p:ext uri="{BB962C8B-B14F-4D97-AF65-F5344CB8AC3E}">
        <p14:creationId xmlns:p14="http://schemas.microsoft.com/office/powerpoint/2010/main" val="3370321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6307-5169-904B-9666-6D72FEB91EE2}"/>
              </a:ext>
            </a:extLst>
          </p:cNvPr>
          <p:cNvSpPr>
            <a:spLocks noGrp="1"/>
          </p:cNvSpPr>
          <p:nvPr>
            <p:ph type="title"/>
          </p:nvPr>
        </p:nvSpPr>
        <p:spPr>
          <a:xfrm>
            <a:off x="309971" y="293760"/>
            <a:ext cx="7886700" cy="1325563"/>
          </a:xfrm>
        </p:spPr>
        <p:txBody>
          <a:bodyPr/>
          <a:lstStyle/>
          <a:p>
            <a:r>
              <a:rPr lang="en-US" dirty="0"/>
              <a:t>Hidden Markov Model - HMM</a:t>
            </a:r>
          </a:p>
        </p:txBody>
      </p:sp>
      <p:pic>
        <p:nvPicPr>
          <p:cNvPr id="10" name="Picture 9" descr="A bunch of different colors&#10;&#10;Description automatically generated">
            <a:extLst>
              <a:ext uri="{FF2B5EF4-FFF2-40B4-BE49-F238E27FC236}">
                <a16:creationId xmlns:a16="http://schemas.microsoft.com/office/drawing/2014/main" id="{7EC76337-72D1-624C-8C27-05C8F8EABCD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15900" y="3795028"/>
            <a:ext cx="6851107" cy="2758970"/>
          </a:xfrm>
          <a:prstGeom prst="rect">
            <a:avLst/>
          </a:prstGeom>
        </p:spPr>
      </p:pic>
      <p:pic>
        <p:nvPicPr>
          <p:cNvPr id="4" name="Picture 3">
            <a:extLst>
              <a:ext uri="{FF2B5EF4-FFF2-40B4-BE49-F238E27FC236}">
                <a16:creationId xmlns:a16="http://schemas.microsoft.com/office/drawing/2014/main" id="{FD9361FD-C28A-1746-B112-4037EB8F78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27173" y="1233541"/>
            <a:ext cx="3489653" cy="2074641"/>
          </a:xfrm>
          <a:prstGeom prst="rect">
            <a:avLst/>
          </a:prstGeom>
        </p:spPr>
      </p:pic>
      <p:sp>
        <p:nvSpPr>
          <p:cNvPr id="6" name="Content Placeholder 5">
            <a:extLst>
              <a:ext uri="{FF2B5EF4-FFF2-40B4-BE49-F238E27FC236}">
                <a16:creationId xmlns:a16="http://schemas.microsoft.com/office/drawing/2014/main" id="{F37209B7-7A3B-0641-BE7A-9CE57B154E69}"/>
              </a:ext>
            </a:extLst>
          </p:cNvPr>
          <p:cNvSpPr>
            <a:spLocks noGrp="1"/>
          </p:cNvSpPr>
          <p:nvPr>
            <p:ph idx="1"/>
          </p:nvPr>
        </p:nvSpPr>
        <p:spPr>
          <a:xfrm>
            <a:off x="309971" y="3318266"/>
            <a:ext cx="1344658" cy="369332"/>
          </a:xfrm>
        </p:spPr>
        <p:txBody>
          <a:bodyPr>
            <a:normAutofit/>
          </a:bodyPr>
          <a:lstStyle/>
          <a:p>
            <a:pPr marL="0" indent="0">
              <a:buNone/>
            </a:pPr>
            <a:r>
              <a:rPr lang="en-US" sz="1600" dirty="0"/>
              <a:t>Individual 64:</a:t>
            </a:r>
          </a:p>
        </p:txBody>
      </p:sp>
      <p:pic>
        <p:nvPicPr>
          <p:cNvPr id="9" name="Picture 8">
            <a:extLst>
              <a:ext uri="{FF2B5EF4-FFF2-40B4-BE49-F238E27FC236}">
                <a16:creationId xmlns:a16="http://schemas.microsoft.com/office/drawing/2014/main" id="{D46FA3C7-B1F1-EE4C-AC54-473B9D0BB0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59132" y="3362884"/>
            <a:ext cx="6122125" cy="262871"/>
          </a:xfrm>
          <a:prstGeom prst="rect">
            <a:avLst/>
          </a:prstGeom>
        </p:spPr>
      </p:pic>
      <p:sp>
        <p:nvSpPr>
          <p:cNvPr id="11" name="TextBox 10">
            <a:extLst>
              <a:ext uri="{FF2B5EF4-FFF2-40B4-BE49-F238E27FC236}">
                <a16:creationId xmlns:a16="http://schemas.microsoft.com/office/drawing/2014/main" id="{33DE9642-7A16-C048-BACB-3C71C986522E}"/>
              </a:ext>
            </a:extLst>
          </p:cNvPr>
          <p:cNvSpPr txBox="1"/>
          <p:nvPr/>
        </p:nvSpPr>
        <p:spPr>
          <a:xfrm>
            <a:off x="0" y="6553998"/>
            <a:ext cx="3285515" cy="276999"/>
          </a:xfrm>
          <a:prstGeom prst="rect">
            <a:avLst/>
          </a:prstGeom>
          <a:noFill/>
        </p:spPr>
        <p:txBody>
          <a:bodyPr wrap="none" rtlCol="0">
            <a:spAutoFit/>
          </a:bodyPr>
          <a:lstStyle/>
          <a:p>
            <a:r>
              <a:rPr lang="en-US" sz="1200" dirty="0" err="1"/>
              <a:t>Rabiner</a:t>
            </a:r>
            <a:r>
              <a:rPr lang="en-US" sz="1200" dirty="0"/>
              <a:t> (1989): </a:t>
            </a:r>
            <a:r>
              <a:rPr lang="en-US" sz="1200" dirty="0">
                <a:hlinkClick r:id="rId5"/>
              </a:rPr>
              <a:t>https://doi.org/10.1109/5.18626</a:t>
            </a:r>
            <a:r>
              <a:rPr lang="en-US" sz="1200" dirty="0"/>
              <a:t> </a:t>
            </a:r>
          </a:p>
        </p:txBody>
      </p:sp>
    </p:spTree>
    <p:extLst>
      <p:ext uri="{BB962C8B-B14F-4D97-AF65-F5344CB8AC3E}">
        <p14:creationId xmlns:p14="http://schemas.microsoft.com/office/powerpoint/2010/main" val="358606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99B2D54-7909-1748-B20A-E64DB517F225}"/>
              </a:ext>
            </a:extLst>
          </p:cNvPr>
          <p:cNvPicPr>
            <a:picLocks noChangeAspect="1"/>
          </p:cNvPicPr>
          <p:nvPr/>
        </p:nvPicPr>
        <p:blipFill>
          <a:blip r:embed="rId2"/>
          <a:stretch>
            <a:fillRect/>
          </a:stretch>
        </p:blipFill>
        <p:spPr>
          <a:xfrm>
            <a:off x="138649" y="1885769"/>
            <a:ext cx="8890000" cy="4445000"/>
          </a:xfrm>
          <a:prstGeom prst="rect">
            <a:avLst/>
          </a:prstGeom>
        </p:spPr>
      </p:pic>
      <p:sp>
        <p:nvSpPr>
          <p:cNvPr id="2" name="Title 1">
            <a:extLst>
              <a:ext uri="{FF2B5EF4-FFF2-40B4-BE49-F238E27FC236}">
                <a16:creationId xmlns:a16="http://schemas.microsoft.com/office/drawing/2014/main" id="{3B676307-5169-904B-9666-6D72FEB91EE2}"/>
              </a:ext>
            </a:extLst>
          </p:cNvPr>
          <p:cNvSpPr>
            <a:spLocks noGrp="1"/>
          </p:cNvSpPr>
          <p:nvPr>
            <p:ph type="title"/>
          </p:nvPr>
        </p:nvSpPr>
        <p:spPr/>
        <p:txBody>
          <a:bodyPr/>
          <a:lstStyle/>
          <a:p>
            <a:r>
              <a:rPr lang="en-US" dirty="0"/>
              <a:t>Hidden Markov Model - HMM</a:t>
            </a:r>
          </a:p>
        </p:txBody>
      </p:sp>
      <p:sp>
        <p:nvSpPr>
          <p:cNvPr id="3" name="Content Placeholder 2">
            <a:extLst>
              <a:ext uri="{FF2B5EF4-FFF2-40B4-BE49-F238E27FC236}">
                <a16:creationId xmlns:a16="http://schemas.microsoft.com/office/drawing/2014/main" id="{4E54C8E4-17C4-854E-AEE2-A4FBF67A9A20}"/>
              </a:ext>
            </a:extLst>
          </p:cNvPr>
          <p:cNvSpPr>
            <a:spLocks noGrp="1"/>
          </p:cNvSpPr>
          <p:nvPr>
            <p:ph idx="1"/>
          </p:nvPr>
        </p:nvSpPr>
        <p:spPr>
          <a:xfrm>
            <a:off x="628650" y="1446849"/>
            <a:ext cx="7886700" cy="4351338"/>
          </a:xfrm>
        </p:spPr>
        <p:txBody>
          <a:bodyPr/>
          <a:lstStyle/>
          <a:p>
            <a:r>
              <a:rPr lang="en-US" dirty="0"/>
              <a:t>Tetraploid example, one individual, 15 markers </a:t>
            </a:r>
          </a:p>
        </p:txBody>
      </p:sp>
      <p:sp>
        <p:nvSpPr>
          <p:cNvPr id="12" name="Rectangle 11">
            <a:extLst>
              <a:ext uri="{FF2B5EF4-FFF2-40B4-BE49-F238E27FC236}">
                <a16:creationId xmlns:a16="http://schemas.microsoft.com/office/drawing/2014/main" id="{DA79849F-9422-F14B-8DA8-727B6F06C8AE}"/>
              </a:ext>
            </a:extLst>
          </p:cNvPr>
          <p:cNvSpPr/>
          <p:nvPr/>
        </p:nvSpPr>
        <p:spPr>
          <a:xfrm>
            <a:off x="628650" y="5879812"/>
            <a:ext cx="8222598" cy="369332"/>
          </a:xfrm>
          <a:prstGeom prst="rect">
            <a:avLst/>
          </a:prstGeom>
        </p:spPr>
        <p:txBody>
          <a:bodyPr wrap="square">
            <a:spAutoFit/>
          </a:bodyPr>
          <a:lstStyle/>
          <a:p>
            <a:r>
              <a:rPr lang="en-US" dirty="0"/>
              <a:t>1        1        1         3        1        1         2        2        0         1        2        1         1         0       1 </a:t>
            </a:r>
          </a:p>
        </p:txBody>
      </p:sp>
    </p:spTree>
    <p:extLst>
      <p:ext uri="{BB962C8B-B14F-4D97-AF65-F5344CB8AC3E}">
        <p14:creationId xmlns:p14="http://schemas.microsoft.com/office/powerpoint/2010/main" val="86405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099" y="554608"/>
            <a:ext cx="8684412" cy="515449"/>
          </a:xfrm>
        </p:spPr>
        <p:txBody>
          <a:bodyPr>
            <a:normAutofit fontScale="90000"/>
          </a:bodyPr>
          <a:lstStyle/>
          <a:p>
            <a:r>
              <a:rPr lang="en-US" dirty="0"/>
              <a:t>Biparental Population - BT</a:t>
            </a:r>
            <a:endParaRPr lang="en-US" i="1" dirty="0"/>
          </a:p>
        </p:txBody>
      </p:sp>
      <p:grpSp>
        <p:nvGrpSpPr>
          <p:cNvPr id="4" name="Group 3">
            <a:extLst>
              <a:ext uri="{FF2B5EF4-FFF2-40B4-BE49-F238E27FC236}">
                <a16:creationId xmlns:a16="http://schemas.microsoft.com/office/drawing/2014/main" id="{BC797BEE-0A0B-BD48-972C-9C634E7AC027}"/>
              </a:ext>
            </a:extLst>
          </p:cNvPr>
          <p:cNvGrpSpPr/>
          <p:nvPr/>
        </p:nvGrpSpPr>
        <p:grpSpPr>
          <a:xfrm>
            <a:off x="1470582" y="2952728"/>
            <a:ext cx="5503860" cy="3735590"/>
            <a:chOff x="706989" y="1155967"/>
            <a:chExt cx="7200706" cy="5520786"/>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l="-2581"/>
            <a:stretch/>
          </p:blipFill>
          <p:spPr>
            <a:xfrm>
              <a:off x="2297410" y="3934366"/>
              <a:ext cx="4206027" cy="2742387"/>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a:off x="1072316" y="790640"/>
              <a:ext cx="2191965" cy="2922620"/>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6200000">
              <a:off x="5352275" y="790907"/>
              <a:ext cx="2190360" cy="2920480"/>
            </a:xfrm>
            <a:prstGeom prst="rect">
              <a:avLst/>
            </a:prstGeom>
          </p:spPr>
        </p:pic>
        <p:sp>
          <p:nvSpPr>
            <p:cNvPr id="6" name="TextBox 5"/>
            <p:cNvSpPr txBox="1"/>
            <p:nvPr/>
          </p:nvSpPr>
          <p:spPr>
            <a:xfrm>
              <a:off x="902944" y="3490877"/>
              <a:ext cx="1912087" cy="545832"/>
            </a:xfrm>
            <a:prstGeom prst="rect">
              <a:avLst/>
            </a:prstGeom>
            <a:noFill/>
          </p:spPr>
          <p:txBody>
            <a:bodyPr wrap="square" rtlCol="0">
              <a:spAutoFit/>
            </a:bodyPr>
            <a:lstStyle/>
            <a:p>
              <a:r>
                <a:rPr lang="en-US" dirty="0"/>
                <a:t>Beauregard</a:t>
              </a:r>
            </a:p>
          </p:txBody>
        </p:sp>
        <p:sp>
          <p:nvSpPr>
            <p:cNvPr id="9" name="TextBox 8"/>
            <p:cNvSpPr txBox="1"/>
            <p:nvPr/>
          </p:nvSpPr>
          <p:spPr>
            <a:xfrm>
              <a:off x="5845629" y="3432236"/>
              <a:ext cx="1315616" cy="369332"/>
            </a:xfrm>
            <a:prstGeom prst="rect">
              <a:avLst/>
            </a:prstGeom>
            <a:noFill/>
          </p:spPr>
          <p:txBody>
            <a:bodyPr wrap="square" rtlCol="0">
              <a:spAutoFit/>
            </a:bodyPr>
            <a:lstStyle/>
            <a:p>
              <a:r>
                <a:rPr lang="en-US" dirty="0"/>
                <a:t>Tanzania</a:t>
              </a:r>
            </a:p>
          </p:txBody>
        </p:sp>
        <p:sp>
          <p:nvSpPr>
            <p:cNvPr id="11" name="TextBox 10"/>
            <p:cNvSpPr txBox="1"/>
            <p:nvPr/>
          </p:nvSpPr>
          <p:spPr>
            <a:xfrm>
              <a:off x="4154457" y="2066480"/>
              <a:ext cx="307909" cy="369332"/>
            </a:xfrm>
            <a:prstGeom prst="rect">
              <a:avLst/>
            </a:prstGeom>
            <a:noFill/>
          </p:spPr>
          <p:txBody>
            <a:bodyPr wrap="square" rtlCol="0">
              <a:spAutoFit/>
            </a:bodyPr>
            <a:lstStyle/>
            <a:p>
              <a:r>
                <a:rPr lang="en-US"/>
                <a:t>X</a:t>
              </a:r>
              <a:endParaRPr lang="en-US" dirty="0"/>
            </a:p>
          </p:txBody>
        </p:sp>
      </p:grpSp>
      <p:sp>
        <p:nvSpPr>
          <p:cNvPr id="10" name="Content Placeholder 2">
            <a:extLst>
              <a:ext uri="{FF2B5EF4-FFF2-40B4-BE49-F238E27FC236}">
                <a16:creationId xmlns:a16="http://schemas.microsoft.com/office/drawing/2014/main" id="{C1E3C922-0A41-6A41-AB10-3D49BC280011}"/>
              </a:ext>
            </a:extLst>
          </p:cNvPr>
          <p:cNvSpPr txBox="1">
            <a:spLocks/>
          </p:cNvSpPr>
          <p:nvPr/>
        </p:nvSpPr>
        <p:spPr>
          <a:xfrm>
            <a:off x="-233490" y="1179549"/>
            <a:ext cx="9267762" cy="16636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2"/>
            <a:r>
              <a:rPr lang="en-US" sz="2000" dirty="0"/>
              <a:t>Beauregard x Tanzania</a:t>
            </a:r>
          </a:p>
          <a:p>
            <a:pPr lvl="2"/>
            <a:r>
              <a:rPr lang="en-US" sz="2000" dirty="0"/>
              <a:t>315 individuals</a:t>
            </a:r>
          </a:p>
          <a:p>
            <a:pPr lvl="2"/>
            <a:r>
              <a:rPr lang="en-US" sz="2000" dirty="0"/>
              <a:t>GBS </a:t>
            </a:r>
            <a:r>
              <a:rPr lang="mr-IN" sz="2000" dirty="0"/>
              <a:t>–</a:t>
            </a:r>
            <a:r>
              <a:rPr lang="en-US" sz="2000" dirty="0"/>
              <a:t> </a:t>
            </a:r>
            <a:r>
              <a:rPr lang="en-US" sz="2000" dirty="0" err="1"/>
              <a:t>GBSpoly</a:t>
            </a:r>
            <a:r>
              <a:rPr lang="en-US" sz="2000" dirty="0"/>
              <a:t> protocol (Bode Olukolu – U Tennessee)</a:t>
            </a:r>
          </a:p>
          <a:p>
            <a:pPr lvl="2"/>
            <a:r>
              <a:rPr lang="en-US" sz="2000" dirty="0"/>
              <a:t>Two reference genomes </a:t>
            </a:r>
            <a:r>
              <a:rPr lang="en-US" sz="2000" i="1" dirty="0"/>
              <a:t>I. </a:t>
            </a:r>
            <a:r>
              <a:rPr lang="en-US" sz="2000" i="1" dirty="0" err="1"/>
              <a:t>trifida</a:t>
            </a:r>
            <a:r>
              <a:rPr lang="en-US" sz="2000" i="1" dirty="0"/>
              <a:t> </a:t>
            </a:r>
            <a:r>
              <a:rPr lang="en-US" sz="2000" dirty="0"/>
              <a:t>and </a:t>
            </a:r>
            <a:r>
              <a:rPr lang="en-US" sz="2000" i="1" dirty="0"/>
              <a:t>I. triloba  </a:t>
            </a:r>
            <a:r>
              <a:rPr lang="en-US" sz="2000" dirty="0"/>
              <a:t>(Zhangjun Fei’s group – BTI Cornell) </a:t>
            </a:r>
          </a:p>
        </p:txBody>
      </p:sp>
    </p:spTree>
    <p:extLst>
      <p:ext uri="{BB962C8B-B14F-4D97-AF65-F5344CB8AC3E}">
        <p14:creationId xmlns:p14="http://schemas.microsoft.com/office/powerpoint/2010/main" val="1001894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979" y="306928"/>
            <a:ext cx="7886700" cy="1268629"/>
          </a:xfrm>
        </p:spPr>
        <p:txBody>
          <a:bodyPr>
            <a:normAutofit/>
          </a:bodyPr>
          <a:lstStyle/>
          <a:p>
            <a:r>
              <a:rPr lang="en-US" dirty="0"/>
              <a:t>Polyploids</a:t>
            </a:r>
            <a:endParaRPr lang="en-US" i="1" dirty="0"/>
          </a:p>
        </p:txBody>
      </p:sp>
      <p:sp>
        <p:nvSpPr>
          <p:cNvPr id="13" name="TextBox 12">
            <a:extLst>
              <a:ext uri="{FF2B5EF4-FFF2-40B4-BE49-F238E27FC236}">
                <a16:creationId xmlns:a16="http://schemas.microsoft.com/office/drawing/2014/main" id="{8B99D82F-A84D-A141-B850-C323450B1477}"/>
              </a:ext>
            </a:extLst>
          </p:cNvPr>
          <p:cNvSpPr txBox="1"/>
          <p:nvPr/>
        </p:nvSpPr>
        <p:spPr>
          <a:xfrm>
            <a:off x="6569539" y="1366245"/>
            <a:ext cx="2600349" cy="4893647"/>
          </a:xfrm>
          <a:prstGeom prst="rect">
            <a:avLst/>
          </a:prstGeom>
          <a:noFill/>
        </p:spPr>
        <p:txBody>
          <a:bodyPr wrap="square">
            <a:spAutoFit/>
          </a:bodyPr>
          <a:lstStyle/>
          <a:p>
            <a:r>
              <a:rPr lang="en-US" sz="2400" dirty="0">
                <a:solidFill>
                  <a:srgbClr val="000000"/>
                </a:solidFill>
                <a:latin typeface="Calibri" panose="020F0502020204030204" pitchFamily="34" charset="0"/>
                <a:ea typeface="Times New Roman" panose="02020603050405020304" pitchFamily="18" charset="0"/>
              </a:rPr>
              <a:t>Polyploids are organisms that</a:t>
            </a:r>
            <a:r>
              <a:rPr lang="en-US" sz="2400" dirty="0">
                <a:solidFill>
                  <a:srgbClr val="000000"/>
                </a:solidFill>
                <a:effectLst/>
                <a:latin typeface="Calibri" panose="020F0502020204030204" pitchFamily="34" charset="0"/>
                <a:ea typeface="Times New Roman" panose="02020603050405020304" pitchFamily="18" charset="0"/>
              </a:rPr>
              <a:t> have </a:t>
            </a:r>
            <a:r>
              <a:rPr lang="en-US" sz="2400" dirty="0">
                <a:solidFill>
                  <a:srgbClr val="FF0000"/>
                </a:solidFill>
                <a:effectLst/>
                <a:latin typeface="Calibri" panose="020F0502020204030204" pitchFamily="34" charset="0"/>
                <a:ea typeface="Times New Roman" panose="02020603050405020304" pitchFamily="18" charset="0"/>
              </a:rPr>
              <a:t>multiple copies</a:t>
            </a:r>
            <a:r>
              <a:rPr lang="en-US" sz="2400" dirty="0">
                <a:solidFill>
                  <a:srgbClr val="000000"/>
                </a:solidFill>
                <a:effectLst/>
                <a:latin typeface="Calibri" panose="020F0502020204030204" pitchFamily="34" charset="0"/>
                <a:ea typeface="Times New Roman" panose="02020603050405020304" pitchFamily="18" charset="0"/>
              </a:rPr>
              <a:t> of the complete set of chromosomes. This multiplicity imposes numerous </a:t>
            </a:r>
            <a:r>
              <a:rPr lang="en-US" sz="2400" dirty="0">
                <a:solidFill>
                  <a:srgbClr val="FF0000"/>
                </a:solidFill>
                <a:effectLst/>
                <a:latin typeface="Calibri" panose="020F0502020204030204" pitchFamily="34" charset="0"/>
                <a:ea typeface="Times New Roman" panose="02020603050405020304" pitchFamily="18" charset="0"/>
              </a:rPr>
              <a:t>challenges to genomic analysis</a:t>
            </a:r>
            <a:r>
              <a:rPr lang="en-US" sz="2400" dirty="0">
                <a:solidFill>
                  <a:srgbClr val="000000"/>
                </a:solidFill>
                <a:effectLst/>
                <a:latin typeface="Calibri" panose="020F0502020204030204" pitchFamily="34" charset="0"/>
                <a:ea typeface="Times New Roman" panose="02020603050405020304" pitchFamily="18" charset="0"/>
              </a:rPr>
              <a:t> and subsequent applications in practical breeding. </a:t>
            </a:r>
            <a:endParaRPr lang="en-US" sz="2400" dirty="0"/>
          </a:p>
        </p:txBody>
      </p:sp>
      <p:grpSp>
        <p:nvGrpSpPr>
          <p:cNvPr id="19" name="Group 18">
            <a:extLst>
              <a:ext uri="{FF2B5EF4-FFF2-40B4-BE49-F238E27FC236}">
                <a16:creationId xmlns:a16="http://schemas.microsoft.com/office/drawing/2014/main" id="{E30AB0E0-BF18-5A40-AB25-D2D486BD4224}"/>
              </a:ext>
            </a:extLst>
          </p:cNvPr>
          <p:cNvGrpSpPr/>
          <p:nvPr/>
        </p:nvGrpSpPr>
        <p:grpSpPr>
          <a:xfrm>
            <a:off x="257259" y="1366245"/>
            <a:ext cx="6029133" cy="5223634"/>
            <a:chOff x="145384" y="1664860"/>
            <a:chExt cx="5654799" cy="4899311"/>
          </a:xfrm>
        </p:grpSpPr>
        <p:pic>
          <p:nvPicPr>
            <p:cNvPr id="4" name="Picture 3">
              <a:extLst>
                <a:ext uri="{FF2B5EF4-FFF2-40B4-BE49-F238E27FC236}">
                  <a16:creationId xmlns:a16="http://schemas.microsoft.com/office/drawing/2014/main" id="{0CF25AD0-9396-FD4A-B0A6-4D046308974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158301" y="1664860"/>
              <a:ext cx="1641683" cy="1653871"/>
            </a:xfrm>
            <a:prstGeom prst="rect">
              <a:avLst/>
            </a:prstGeom>
          </p:spPr>
        </p:pic>
        <p:pic>
          <p:nvPicPr>
            <p:cNvPr id="5" name="Picture 4">
              <a:extLst>
                <a:ext uri="{FF2B5EF4-FFF2-40B4-BE49-F238E27FC236}">
                  <a16:creationId xmlns:a16="http://schemas.microsoft.com/office/drawing/2014/main" id="{511CD92C-648A-2F4A-B024-888C2237AF5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34603" y="3374937"/>
              <a:ext cx="1865381" cy="1846385"/>
            </a:xfrm>
            <a:prstGeom prst="rect">
              <a:avLst/>
            </a:prstGeom>
          </p:spPr>
        </p:pic>
        <p:pic>
          <p:nvPicPr>
            <p:cNvPr id="6" name="Picture 5">
              <a:extLst>
                <a:ext uri="{FF2B5EF4-FFF2-40B4-BE49-F238E27FC236}">
                  <a16:creationId xmlns:a16="http://schemas.microsoft.com/office/drawing/2014/main" id="{5D8A8838-C48F-7048-8974-A2AD85373B0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34802" y="5277528"/>
              <a:ext cx="1865381" cy="1286643"/>
            </a:xfrm>
            <a:prstGeom prst="rect">
              <a:avLst/>
            </a:prstGeom>
          </p:spPr>
        </p:pic>
        <p:pic>
          <p:nvPicPr>
            <p:cNvPr id="7" name="Picture 6">
              <a:extLst>
                <a:ext uri="{FF2B5EF4-FFF2-40B4-BE49-F238E27FC236}">
                  <a16:creationId xmlns:a16="http://schemas.microsoft.com/office/drawing/2014/main" id="{21485CAA-AC92-D84D-BF1B-6CEB14824AF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027154" y="1664860"/>
              <a:ext cx="2052901" cy="1621724"/>
            </a:xfrm>
            <a:prstGeom prst="rect">
              <a:avLst/>
            </a:prstGeom>
          </p:spPr>
        </p:pic>
        <p:pic>
          <p:nvPicPr>
            <p:cNvPr id="14" name="Picture 13">
              <a:extLst>
                <a:ext uri="{FF2B5EF4-FFF2-40B4-BE49-F238E27FC236}">
                  <a16:creationId xmlns:a16="http://schemas.microsoft.com/office/drawing/2014/main" id="{DEEC095F-57DF-964C-9A62-D95B34E97A12}"/>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027154" y="3354573"/>
              <a:ext cx="1813193" cy="1736205"/>
            </a:xfrm>
            <a:prstGeom prst="rect">
              <a:avLst/>
            </a:prstGeom>
          </p:spPr>
        </p:pic>
        <p:pic>
          <p:nvPicPr>
            <p:cNvPr id="15" name="Picture 14">
              <a:extLst>
                <a:ext uri="{FF2B5EF4-FFF2-40B4-BE49-F238E27FC236}">
                  <a16:creationId xmlns:a16="http://schemas.microsoft.com/office/drawing/2014/main" id="{C9A092D5-55A2-1248-92CC-21FEC349381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84315" y="1664860"/>
              <a:ext cx="1764593" cy="1610660"/>
            </a:xfrm>
            <a:prstGeom prst="rect">
              <a:avLst/>
            </a:prstGeom>
          </p:spPr>
        </p:pic>
        <p:pic>
          <p:nvPicPr>
            <p:cNvPr id="17" name="Picture 16">
              <a:extLst>
                <a:ext uri="{FF2B5EF4-FFF2-40B4-BE49-F238E27FC236}">
                  <a16:creationId xmlns:a16="http://schemas.microsoft.com/office/drawing/2014/main" id="{633B3014-555E-C648-B1EB-EF317EC4CA1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45384" y="3354573"/>
              <a:ext cx="1803524" cy="1736205"/>
            </a:xfrm>
            <a:prstGeom prst="rect">
              <a:avLst/>
            </a:prstGeom>
          </p:spPr>
        </p:pic>
        <p:pic>
          <p:nvPicPr>
            <p:cNvPr id="1028" name="Picture 4" descr="Guinea Grass, Panicum maximum">
              <a:extLst>
                <a:ext uri="{FF2B5EF4-FFF2-40B4-BE49-F238E27FC236}">
                  <a16:creationId xmlns:a16="http://schemas.microsoft.com/office/drawing/2014/main" id="{DF143FC3-D6B1-A94F-9990-37A267376998}"/>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45384" y="5163170"/>
              <a:ext cx="2206698" cy="14010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E2284CAA-C932-694A-AF60-6E2813C1498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447086" y="5158768"/>
              <a:ext cx="1392712" cy="1401002"/>
            </a:xfrm>
            <a:prstGeom prst="rect">
              <a:avLst/>
            </a:prstGeom>
          </p:spPr>
        </p:pic>
      </p:grpSp>
    </p:spTree>
    <p:extLst>
      <p:ext uri="{BB962C8B-B14F-4D97-AF65-F5344CB8AC3E}">
        <p14:creationId xmlns:p14="http://schemas.microsoft.com/office/powerpoint/2010/main" val="168714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099" y="554608"/>
            <a:ext cx="8684412" cy="515449"/>
          </a:xfrm>
        </p:spPr>
        <p:txBody>
          <a:bodyPr>
            <a:normAutofit fontScale="90000"/>
          </a:bodyPr>
          <a:lstStyle/>
          <a:p>
            <a:r>
              <a:rPr lang="en-US" dirty="0"/>
              <a:t>Biparental Population - BT</a:t>
            </a:r>
            <a:endParaRPr lang="en-US" i="1" dirty="0"/>
          </a:p>
        </p:txBody>
      </p:sp>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26669" y="2281187"/>
            <a:ext cx="5160893" cy="4494998"/>
          </a:xfrm>
          <a:prstGeom prst="rect">
            <a:avLst/>
          </a:prstGeom>
        </p:spPr>
      </p:pic>
      <p:pic>
        <p:nvPicPr>
          <p:cNvPr id="4" name="Picture 3">
            <a:extLst>
              <a:ext uri="{FF2B5EF4-FFF2-40B4-BE49-F238E27FC236}">
                <a16:creationId xmlns:a16="http://schemas.microsoft.com/office/drawing/2014/main" id="{6379D45D-7CFB-C447-A09E-5C6C31F670F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48079" y="1258963"/>
            <a:ext cx="1839483" cy="979643"/>
          </a:xfrm>
          <a:prstGeom prst="rect">
            <a:avLst/>
          </a:prstGeom>
        </p:spPr>
      </p:pic>
      <p:pic>
        <p:nvPicPr>
          <p:cNvPr id="5" name="Picture 4">
            <a:extLst>
              <a:ext uri="{FF2B5EF4-FFF2-40B4-BE49-F238E27FC236}">
                <a16:creationId xmlns:a16="http://schemas.microsoft.com/office/drawing/2014/main" id="{45C72134-EC04-1B42-A95D-CA8B7DEBC68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724336" y="1258962"/>
            <a:ext cx="1839483" cy="979643"/>
          </a:xfrm>
          <a:prstGeom prst="rect">
            <a:avLst/>
          </a:prstGeom>
        </p:spPr>
      </p:pic>
    </p:spTree>
    <p:extLst>
      <p:ext uri="{BB962C8B-B14F-4D97-AF65-F5344CB8AC3E}">
        <p14:creationId xmlns:p14="http://schemas.microsoft.com/office/powerpoint/2010/main" val="38501650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170" y="95161"/>
            <a:ext cx="8341179" cy="1325563"/>
          </a:xfrm>
        </p:spPr>
        <p:txBody>
          <a:bodyPr>
            <a:normAutofit/>
          </a:bodyPr>
          <a:lstStyle/>
          <a:p>
            <a:r>
              <a:rPr lang="en-US" sz="3000" dirty="0"/>
              <a:t>Ordering with MDS </a:t>
            </a:r>
            <a:r>
              <a:rPr lang="mr-IN" sz="3000" dirty="0"/>
              <a:t>–</a:t>
            </a:r>
            <a:r>
              <a:rPr lang="en-US" sz="3000" dirty="0"/>
              <a:t> 15 linkage groups</a:t>
            </a:r>
          </a:p>
        </p:txBody>
      </p:sp>
      <p:grpSp>
        <p:nvGrpSpPr>
          <p:cNvPr id="6" name="Group 5"/>
          <p:cNvGrpSpPr/>
          <p:nvPr/>
        </p:nvGrpSpPr>
        <p:grpSpPr>
          <a:xfrm>
            <a:off x="1672377" y="1165067"/>
            <a:ext cx="5344764" cy="5449593"/>
            <a:chOff x="1672377" y="1246909"/>
            <a:chExt cx="5344764" cy="5449593"/>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72377" y="1246909"/>
              <a:ext cx="5344764" cy="5144209"/>
            </a:xfrm>
            <a:prstGeom prst="rect">
              <a:avLst/>
            </a:prstGeom>
          </p:spPr>
        </p:pic>
        <p:cxnSp>
          <p:nvCxnSpPr>
            <p:cNvPr id="9" name="Straight Connector 8"/>
            <p:cNvCxnSpPr/>
            <p:nvPr/>
          </p:nvCxnSpPr>
          <p:spPr>
            <a:xfrm flipV="1">
              <a:off x="1714500" y="5889313"/>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714499" y="5572021"/>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714498" y="5164788"/>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714497" y="4663905"/>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714497" y="4353075"/>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714496" y="4058597"/>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714495" y="3774040"/>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714494" y="3586838"/>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714494" y="3161336"/>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714493" y="2810582"/>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714492" y="2560141"/>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714492" y="2116759"/>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714492" y="1864767"/>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714491" y="1653615"/>
              <a:ext cx="4941133" cy="31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151055" y="1311278"/>
              <a:ext cx="2826" cy="501958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65625" y="1311278"/>
              <a:ext cx="2722" cy="501958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866056" y="1311280"/>
              <a:ext cx="3018" cy="5019577"/>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3351064" y="1311280"/>
              <a:ext cx="895" cy="50195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658764" y="1311280"/>
              <a:ext cx="3130" cy="501957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943672" y="1311280"/>
              <a:ext cx="2822" cy="50195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231404" y="1311280"/>
              <a:ext cx="839" cy="50195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830261" y="1311280"/>
              <a:ext cx="1147" cy="50195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5175812" y="1311280"/>
              <a:ext cx="7147" cy="50195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5429428" y="1311280"/>
              <a:ext cx="1674" cy="50195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848267" y="1311278"/>
              <a:ext cx="8668" cy="50195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98721" y="1311280"/>
              <a:ext cx="7031" cy="5019571"/>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309457" y="1311278"/>
              <a:ext cx="4272" cy="5019572"/>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411081" y="1311278"/>
              <a:ext cx="839" cy="5019574"/>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714491" y="6419503"/>
              <a:ext cx="4941133" cy="276999"/>
            </a:xfrm>
            <a:prstGeom prst="rect">
              <a:avLst/>
            </a:prstGeom>
            <a:noFill/>
          </p:spPr>
          <p:txBody>
            <a:bodyPr wrap="square" rtlCol="0">
              <a:spAutoFit/>
            </a:bodyPr>
            <a:lstStyle/>
            <a:p>
              <a:r>
                <a:rPr lang="en-US" sz="1200" dirty="0"/>
                <a:t>    1       2         3          4          5      6      7    8       9       10    11     12      13  14  15</a:t>
              </a:r>
            </a:p>
          </p:txBody>
        </p:sp>
      </p:grpSp>
      <p:sp>
        <p:nvSpPr>
          <p:cNvPr id="4" name="TextBox 3"/>
          <p:cNvSpPr txBox="1"/>
          <p:nvPr/>
        </p:nvSpPr>
        <p:spPr>
          <a:xfrm>
            <a:off x="4201621" y="6614660"/>
            <a:ext cx="4942379" cy="246221"/>
          </a:xfrm>
          <a:prstGeom prst="rect">
            <a:avLst/>
          </a:prstGeom>
          <a:noFill/>
        </p:spPr>
        <p:txBody>
          <a:bodyPr wrap="none" rtlCol="0">
            <a:spAutoFit/>
          </a:bodyPr>
          <a:lstStyle/>
          <a:p>
            <a:r>
              <a:rPr lang="en-US" sz="1000" dirty="0"/>
              <a:t>Numbers indicate the associated chromosomes in </a:t>
            </a:r>
            <a:r>
              <a:rPr lang="en-US" sz="1000" i="1" dirty="0"/>
              <a:t>I. </a:t>
            </a:r>
            <a:r>
              <a:rPr lang="en-US" sz="1000" i="1" dirty="0" err="1"/>
              <a:t>trifida</a:t>
            </a:r>
            <a:r>
              <a:rPr lang="en-US" sz="1000" dirty="0"/>
              <a:t> and </a:t>
            </a:r>
            <a:r>
              <a:rPr lang="en-US" sz="1000" i="1" dirty="0"/>
              <a:t>I. </a:t>
            </a:r>
            <a:r>
              <a:rPr lang="en-US" sz="1000" i="1" dirty="0" err="1"/>
              <a:t>triloba</a:t>
            </a:r>
            <a:r>
              <a:rPr lang="en-US" sz="1000" dirty="0"/>
              <a:t> reference genomes</a:t>
            </a:r>
          </a:p>
        </p:txBody>
      </p:sp>
      <p:sp>
        <p:nvSpPr>
          <p:cNvPr id="5" name="Slide Number Placeholder 4">
            <a:extLst>
              <a:ext uri="{FF2B5EF4-FFF2-40B4-BE49-F238E27FC236}">
                <a16:creationId xmlns:a16="http://schemas.microsoft.com/office/drawing/2014/main" id="{B7B747D9-A50F-D44F-96D9-15CE75306352}"/>
              </a:ext>
            </a:extLst>
          </p:cNvPr>
          <p:cNvSpPr>
            <a:spLocks noGrp="1"/>
          </p:cNvSpPr>
          <p:nvPr>
            <p:ph type="sldNum" sz="quarter" idx="12"/>
          </p:nvPr>
        </p:nvSpPr>
        <p:spPr/>
        <p:txBody>
          <a:bodyPr/>
          <a:lstStyle/>
          <a:p>
            <a:pPr>
              <a:defRPr/>
            </a:pPr>
            <a:fld id="{3FF2C605-4958-CF43-AA48-80339EFDB0AF}" type="slidenum">
              <a:rPr lang="en-US" smtClean="0"/>
              <a:pPr>
                <a:defRPr/>
              </a:pPr>
              <a:t>21</a:t>
            </a:fld>
            <a:endParaRPr lang="en-US"/>
          </a:p>
        </p:txBody>
      </p:sp>
    </p:spTree>
    <p:extLst>
      <p:ext uri="{BB962C8B-B14F-4D97-AF65-F5344CB8AC3E}">
        <p14:creationId xmlns:p14="http://schemas.microsoft.com/office/powerpoint/2010/main" val="30841079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4BF1-1B31-3942-852E-402D578B119C}"/>
              </a:ext>
            </a:extLst>
          </p:cNvPr>
          <p:cNvSpPr>
            <a:spLocks noGrp="1"/>
          </p:cNvSpPr>
          <p:nvPr>
            <p:ph type="title"/>
          </p:nvPr>
        </p:nvSpPr>
        <p:spPr>
          <a:xfrm>
            <a:off x="244827" y="145921"/>
            <a:ext cx="7886700" cy="1325563"/>
          </a:xfrm>
        </p:spPr>
        <p:txBody>
          <a:bodyPr/>
          <a:lstStyle/>
          <a:p>
            <a:r>
              <a:rPr lang="en-US" dirty="0"/>
              <a:t>Sweetpotato genetic map</a:t>
            </a:r>
          </a:p>
        </p:txBody>
      </p:sp>
      <p:pic>
        <p:nvPicPr>
          <p:cNvPr id="4" name="Picture 3" descr="A picture containing building, text, standing, jumping&#10;&#10;Description automatically generated">
            <a:extLst>
              <a:ext uri="{FF2B5EF4-FFF2-40B4-BE49-F238E27FC236}">
                <a16:creationId xmlns:a16="http://schemas.microsoft.com/office/drawing/2014/main" id="{11324C48-C900-6C43-ADA6-954EFB90A2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2099" y="1265904"/>
            <a:ext cx="7989410" cy="5357010"/>
          </a:xfrm>
          <a:prstGeom prst="rect">
            <a:avLst/>
          </a:prstGeom>
        </p:spPr>
      </p:pic>
      <p:sp>
        <p:nvSpPr>
          <p:cNvPr id="5" name="Rectangle 4">
            <a:extLst>
              <a:ext uri="{FF2B5EF4-FFF2-40B4-BE49-F238E27FC236}">
                <a16:creationId xmlns:a16="http://schemas.microsoft.com/office/drawing/2014/main" id="{E046243B-FCD5-CA41-AC09-1C7588AF1E3B}"/>
              </a:ext>
            </a:extLst>
          </p:cNvPr>
          <p:cNvSpPr/>
          <p:nvPr/>
        </p:nvSpPr>
        <p:spPr>
          <a:xfrm>
            <a:off x="6511884" y="5438207"/>
            <a:ext cx="1800878" cy="307777"/>
          </a:xfrm>
          <a:prstGeom prst="rect">
            <a:avLst/>
          </a:prstGeom>
        </p:spPr>
        <p:txBody>
          <a:bodyPr wrap="none">
            <a:spAutoFit/>
          </a:bodyPr>
          <a:lstStyle/>
          <a:p>
            <a:r>
              <a:rPr lang="en-US" sz="1400" b="1" dirty="0"/>
              <a:t>Mollinari </a:t>
            </a:r>
            <a:r>
              <a:rPr lang="en-US" sz="1400" b="1" i="1" dirty="0"/>
              <a:t>et al. </a:t>
            </a:r>
            <a:r>
              <a:rPr lang="en-US" sz="1400" b="1" dirty="0"/>
              <a:t>(2020)</a:t>
            </a:r>
            <a:endParaRPr lang="en-US" sz="1400" dirty="0"/>
          </a:p>
        </p:txBody>
      </p:sp>
      <p:sp>
        <p:nvSpPr>
          <p:cNvPr id="6" name="Rectangle 5">
            <a:extLst>
              <a:ext uri="{FF2B5EF4-FFF2-40B4-BE49-F238E27FC236}">
                <a16:creationId xmlns:a16="http://schemas.microsoft.com/office/drawing/2014/main" id="{D29C9BB5-C760-E749-8DFE-32B90688273B}"/>
              </a:ext>
            </a:extLst>
          </p:cNvPr>
          <p:cNvSpPr/>
          <p:nvPr/>
        </p:nvSpPr>
        <p:spPr>
          <a:xfrm>
            <a:off x="6315950" y="5745984"/>
            <a:ext cx="2210990" cy="307777"/>
          </a:xfrm>
          <a:prstGeom prst="rect">
            <a:avLst/>
          </a:prstGeom>
        </p:spPr>
        <p:txBody>
          <a:bodyPr wrap="none">
            <a:spAutoFit/>
          </a:bodyPr>
          <a:lstStyle/>
          <a:p>
            <a:r>
              <a:rPr lang="en-US" sz="1400" dirty="0">
                <a:hlinkClick r:id="rId3"/>
              </a:rPr>
              <a:t>doi:10.1534/g3.119.400620</a:t>
            </a:r>
            <a:endParaRPr lang="en-US" sz="1400" dirty="0"/>
          </a:p>
        </p:txBody>
      </p:sp>
    </p:spTree>
    <p:extLst>
      <p:ext uri="{BB962C8B-B14F-4D97-AF65-F5344CB8AC3E}">
        <p14:creationId xmlns:p14="http://schemas.microsoft.com/office/powerpoint/2010/main" val="1575713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94BF1-1B31-3942-852E-402D578B119C}"/>
              </a:ext>
            </a:extLst>
          </p:cNvPr>
          <p:cNvSpPr>
            <a:spLocks noGrp="1"/>
          </p:cNvSpPr>
          <p:nvPr>
            <p:ph type="title"/>
          </p:nvPr>
        </p:nvSpPr>
        <p:spPr>
          <a:xfrm>
            <a:off x="244827" y="145921"/>
            <a:ext cx="7886700" cy="1325563"/>
          </a:xfrm>
        </p:spPr>
        <p:txBody>
          <a:bodyPr/>
          <a:lstStyle/>
          <a:p>
            <a:r>
              <a:rPr lang="en-US" dirty="0"/>
              <a:t>Sweetpotato genetic map</a:t>
            </a:r>
          </a:p>
        </p:txBody>
      </p:sp>
      <p:pic>
        <p:nvPicPr>
          <p:cNvPr id="6" name="Picture 5" descr="A picture containing building, text, standing, jumping&#10;&#10;Description automatically generated">
            <a:extLst>
              <a:ext uri="{FF2B5EF4-FFF2-40B4-BE49-F238E27FC236}">
                <a16:creationId xmlns:a16="http://schemas.microsoft.com/office/drawing/2014/main" id="{2ACE026D-4F27-8B49-8FE7-6697299CD1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83667" y="1127681"/>
            <a:ext cx="6947860" cy="5490240"/>
          </a:xfrm>
          <a:prstGeom prst="rect">
            <a:avLst/>
          </a:prstGeom>
        </p:spPr>
      </p:pic>
    </p:spTree>
    <p:extLst>
      <p:ext uri="{BB962C8B-B14F-4D97-AF65-F5344CB8AC3E}">
        <p14:creationId xmlns:p14="http://schemas.microsoft.com/office/powerpoint/2010/main" val="26574722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85EB-6A52-5C4B-B6B5-63674B7F8CD1}"/>
              </a:ext>
            </a:extLst>
          </p:cNvPr>
          <p:cNvSpPr>
            <a:spLocks noGrp="1"/>
          </p:cNvSpPr>
          <p:nvPr>
            <p:ph type="title"/>
          </p:nvPr>
        </p:nvSpPr>
        <p:spPr>
          <a:xfrm>
            <a:off x="0" y="365126"/>
            <a:ext cx="9283148" cy="1325563"/>
          </a:xfrm>
        </p:spPr>
        <p:txBody>
          <a:bodyPr/>
          <a:lstStyle/>
          <a:p>
            <a:r>
              <a:rPr lang="en-US" dirty="0"/>
              <a:t>Probabilistic haplotype reconstruction</a:t>
            </a:r>
          </a:p>
        </p:txBody>
      </p:sp>
      <p:pic>
        <p:nvPicPr>
          <p:cNvPr id="6" name="Picture 5">
            <a:extLst>
              <a:ext uri="{FF2B5EF4-FFF2-40B4-BE49-F238E27FC236}">
                <a16:creationId xmlns:a16="http://schemas.microsoft.com/office/drawing/2014/main" id="{0A36A992-2D34-C04E-B05C-729194C711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87079" y="2579058"/>
            <a:ext cx="4969842" cy="4278942"/>
          </a:xfrm>
          <a:prstGeom prst="rect">
            <a:avLst/>
          </a:prstGeom>
        </p:spPr>
      </p:pic>
      <p:sp>
        <p:nvSpPr>
          <p:cNvPr id="7" name="Content Placeholder 2">
            <a:extLst>
              <a:ext uri="{FF2B5EF4-FFF2-40B4-BE49-F238E27FC236}">
                <a16:creationId xmlns:a16="http://schemas.microsoft.com/office/drawing/2014/main" id="{D5158BDD-F06B-B64D-8F75-49CC811E5DBD}"/>
              </a:ext>
            </a:extLst>
          </p:cNvPr>
          <p:cNvSpPr>
            <a:spLocks noGrp="1"/>
          </p:cNvSpPr>
          <p:nvPr>
            <p:ph idx="1"/>
          </p:nvPr>
        </p:nvSpPr>
        <p:spPr>
          <a:xfrm>
            <a:off x="405082" y="1374093"/>
            <a:ext cx="8333834" cy="1204965"/>
          </a:xfrm>
        </p:spPr>
        <p:txBody>
          <a:bodyPr>
            <a:normAutofit/>
          </a:bodyPr>
          <a:lstStyle/>
          <a:p>
            <a:r>
              <a:rPr lang="en-US" dirty="0"/>
              <a:t>When assuming a </a:t>
            </a:r>
            <a:r>
              <a:rPr lang="en-US" i="1" dirty="0">
                <a:solidFill>
                  <a:srgbClr val="FF0000"/>
                </a:solidFill>
              </a:rPr>
              <a:t>prior probability </a:t>
            </a:r>
            <a:r>
              <a:rPr lang="en-US" dirty="0"/>
              <a:t>distribution of the genotypes, multilocus strategies can improve the quality of the inferred haplotypes</a:t>
            </a:r>
          </a:p>
        </p:txBody>
      </p:sp>
      <p:pic>
        <p:nvPicPr>
          <p:cNvPr id="9" name="Picture 8">
            <a:extLst>
              <a:ext uri="{FF2B5EF4-FFF2-40B4-BE49-F238E27FC236}">
                <a16:creationId xmlns:a16="http://schemas.microsoft.com/office/drawing/2014/main" id="{129099A3-8C4E-4347-9100-B55560B44D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87078" y="2579058"/>
            <a:ext cx="4969844" cy="4278942"/>
          </a:xfrm>
          <a:prstGeom prst="rect">
            <a:avLst/>
          </a:prstGeom>
        </p:spPr>
      </p:pic>
      <p:sp>
        <p:nvSpPr>
          <p:cNvPr id="3" name="TextBox 2">
            <a:extLst>
              <a:ext uri="{FF2B5EF4-FFF2-40B4-BE49-F238E27FC236}">
                <a16:creationId xmlns:a16="http://schemas.microsoft.com/office/drawing/2014/main" id="{D5834B3E-D089-494F-8224-B7695822679C}"/>
              </a:ext>
            </a:extLst>
          </p:cNvPr>
          <p:cNvSpPr txBox="1"/>
          <p:nvPr/>
        </p:nvSpPr>
        <p:spPr>
          <a:xfrm>
            <a:off x="3671752" y="2209726"/>
            <a:ext cx="1800493" cy="369332"/>
          </a:xfrm>
          <a:prstGeom prst="rect">
            <a:avLst/>
          </a:prstGeom>
          <a:noFill/>
        </p:spPr>
        <p:txBody>
          <a:bodyPr wrap="none" rtlCol="0">
            <a:spAutoFit/>
          </a:bodyPr>
          <a:lstStyle/>
          <a:p>
            <a:r>
              <a:rPr lang="en-US" dirty="0"/>
              <a:t>Tetraploid potato</a:t>
            </a:r>
          </a:p>
        </p:txBody>
      </p:sp>
    </p:spTree>
    <p:extLst>
      <p:ext uri="{BB962C8B-B14F-4D97-AF65-F5344CB8AC3E}">
        <p14:creationId xmlns:p14="http://schemas.microsoft.com/office/powerpoint/2010/main" val="428600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85EB-6A52-5C4B-B6B5-63674B7F8CD1}"/>
              </a:ext>
            </a:extLst>
          </p:cNvPr>
          <p:cNvSpPr>
            <a:spLocks noGrp="1"/>
          </p:cNvSpPr>
          <p:nvPr>
            <p:ph type="title"/>
          </p:nvPr>
        </p:nvSpPr>
        <p:spPr>
          <a:xfrm>
            <a:off x="0" y="365126"/>
            <a:ext cx="9283148" cy="1325563"/>
          </a:xfrm>
        </p:spPr>
        <p:txBody>
          <a:bodyPr/>
          <a:lstStyle/>
          <a:p>
            <a:r>
              <a:rPr lang="en-US" dirty="0"/>
              <a:t>Probabilistic haplotype reconstruction</a:t>
            </a:r>
          </a:p>
        </p:txBody>
      </p:sp>
      <p:pic>
        <p:nvPicPr>
          <p:cNvPr id="5" name="Picture 4">
            <a:extLst>
              <a:ext uri="{FF2B5EF4-FFF2-40B4-BE49-F238E27FC236}">
                <a16:creationId xmlns:a16="http://schemas.microsoft.com/office/drawing/2014/main" id="{E1E3887B-8D3B-9640-935F-6EBD4BD14E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20952" y="2085544"/>
            <a:ext cx="6186715" cy="4657004"/>
          </a:xfrm>
          <a:prstGeom prst="rect">
            <a:avLst/>
          </a:prstGeom>
        </p:spPr>
      </p:pic>
      <p:pic>
        <p:nvPicPr>
          <p:cNvPr id="8" name="Picture 7">
            <a:extLst>
              <a:ext uri="{FF2B5EF4-FFF2-40B4-BE49-F238E27FC236}">
                <a16:creationId xmlns:a16="http://schemas.microsoft.com/office/drawing/2014/main" id="{83BA0A14-0C54-294F-9B43-41882604C8B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20951" y="2085544"/>
            <a:ext cx="6186715" cy="4657004"/>
          </a:xfrm>
          <a:prstGeom prst="rect">
            <a:avLst/>
          </a:prstGeom>
        </p:spPr>
      </p:pic>
      <p:sp>
        <p:nvSpPr>
          <p:cNvPr id="10" name="Rectangle 9">
            <a:extLst>
              <a:ext uri="{FF2B5EF4-FFF2-40B4-BE49-F238E27FC236}">
                <a16:creationId xmlns:a16="http://schemas.microsoft.com/office/drawing/2014/main" id="{075E7E24-7D4B-794D-9966-B8A7C19B4EAD}"/>
              </a:ext>
            </a:extLst>
          </p:cNvPr>
          <p:cNvSpPr/>
          <p:nvPr/>
        </p:nvSpPr>
        <p:spPr>
          <a:xfrm>
            <a:off x="3343471" y="1518784"/>
            <a:ext cx="2457058" cy="369332"/>
          </a:xfrm>
          <a:prstGeom prst="rect">
            <a:avLst/>
          </a:prstGeom>
        </p:spPr>
        <p:txBody>
          <a:bodyPr wrap="square">
            <a:spAutoFit/>
          </a:bodyPr>
          <a:lstStyle/>
          <a:p>
            <a:r>
              <a:rPr lang="en-US" dirty="0"/>
              <a:t>Hexaploid sweetpotato</a:t>
            </a:r>
          </a:p>
        </p:txBody>
      </p:sp>
    </p:spTree>
    <p:extLst>
      <p:ext uri="{BB962C8B-B14F-4D97-AF65-F5344CB8AC3E}">
        <p14:creationId xmlns:p14="http://schemas.microsoft.com/office/powerpoint/2010/main" val="1132760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7535-CFAA-0649-B665-A685BC43C151}"/>
              </a:ext>
            </a:extLst>
          </p:cNvPr>
          <p:cNvSpPr>
            <a:spLocks noGrp="1"/>
          </p:cNvSpPr>
          <p:nvPr>
            <p:ph type="title"/>
          </p:nvPr>
        </p:nvSpPr>
        <p:spPr>
          <a:xfrm>
            <a:off x="338667" y="398993"/>
            <a:ext cx="8556977" cy="1325563"/>
          </a:xfrm>
        </p:spPr>
        <p:txBody>
          <a:bodyPr/>
          <a:lstStyle/>
          <a:p>
            <a:r>
              <a:rPr lang="en-US" dirty="0"/>
              <a:t>MAPpoly – R package to construct multipoint genetic maps in polyploids </a:t>
            </a:r>
          </a:p>
        </p:txBody>
      </p:sp>
      <p:sp>
        <p:nvSpPr>
          <p:cNvPr id="4" name="Rectangle 3">
            <a:extLst>
              <a:ext uri="{FF2B5EF4-FFF2-40B4-BE49-F238E27FC236}">
                <a16:creationId xmlns:a16="http://schemas.microsoft.com/office/drawing/2014/main" id="{AA4E00B4-46FA-1C44-BAF1-48A0D5BF1034}"/>
              </a:ext>
            </a:extLst>
          </p:cNvPr>
          <p:cNvSpPr/>
          <p:nvPr/>
        </p:nvSpPr>
        <p:spPr>
          <a:xfrm>
            <a:off x="3878711" y="5509332"/>
            <a:ext cx="5265289" cy="1200329"/>
          </a:xfrm>
          <a:prstGeom prst="rect">
            <a:avLst/>
          </a:prstGeom>
        </p:spPr>
        <p:txBody>
          <a:bodyPr wrap="square">
            <a:spAutoFit/>
          </a:bodyPr>
          <a:lstStyle/>
          <a:p>
            <a:r>
              <a:rPr lang="en-US" dirty="0"/>
              <a:t>stable: </a:t>
            </a:r>
            <a:r>
              <a:rPr lang="en-US" dirty="0">
                <a:hlinkClick r:id="rId2"/>
              </a:rPr>
              <a:t>https://CRAN.R-project.org/package=mappoly</a:t>
            </a:r>
            <a:endParaRPr lang="en-US" dirty="0"/>
          </a:p>
          <a:p>
            <a:endParaRPr lang="en-US" dirty="0">
              <a:hlinkClick r:id="rId3"/>
            </a:endParaRPr>
          </a:p>
          <a:p>
            <a:r>
              <a:rPr lang="en-US" dirty="0"/>
              <a:t>development: </a:t>
            </a:r>
            <a:r>
              <a:rPr lang="en-US" dirty="0">
                <a:hlinkClick r:id="rId3"/>
              </a:rPr>
              <a:t>https://github.com/mmollina/MAPpoly</a:t>
            </a:r>
            <a:endParaRPr lang="en-US" dirty="0"/>
          </a:p>
          <a:p>
            <a:endParaRPr lang="en-US" dirty="0"/>
          </a:p>
        </p:txBody>
      </p:sp>
      <p:pic>
        <p:nvPicPr>
          <p:cNvPr id="5" name="Picture 4">
            <a:extLst>
              <a:ext uri="{FF2B5EF4-FFF2-40B4-BE49-F238E27FC236}">
                <a16:creationId xmlns:a16="http://schemas.microsoft.com/office/drawing/2014/main" id="{CC2615C1-4658-6444-B5B6-70C7A67F06C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1687" y="2902688"/>
            <a:ext cx="3409244" cy="3731310"/>
          </a:xfrm>
          <a:prstGeom prst="rect">
            <a:avLst/>
          </a:prstGeom>
        </p:spPr>
      </p:pic>
      <p:pic>
        <p:nvPicPr>
          <p:cNvPr id="6" name="Picture 5">
            <a:extLst>
              <a:ext uri="{FF2B5EF4-FFF2-40B4-BE49-F238E27FC236}">
                <a16:creationId xmlns:a16="http://schemas.microsoft.com/office/drawing/2014/main" id="{18E2FC50-082B-B54C-AE13-08BD270BDC1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20900" y="2236700"/>
            <a:ext cx="5144011" cy="3088839"/>
          </a:xfrm>
          <a:prstGeom prst="rect">
            <a:avLst/>
          </a:prstGeom>
        </p:spPr>
      </p:pic>
      <p:pic>
        <p:nvPicPr>
          <p:cNvPr id="8" name="Picture 7">
            <a:extLst>
              <a:ext uri="{FF2B5EF4-FFF2-40B4-BE49-F238E27FC236}">
                <a16:creationId xmlns:a16="http://schemas.microsoft.com/office/drawing/2014/main" id="{C38BE1FE-559A-C44D-A4AF-86E7FAC155A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5647" y="1573919"/>
            <a:ext cx="3335284" cy="1325562"/>
          </a:xfrm>
          <a:prstGeom prst="rect">
            <a:avLst/>
          </a:prstGeom>
        </p:spPr>
      </p:pic>
    </p:spTree>
    <p:extLst>
      <p:ext uri="{BB962C8B-B14F-4D97-AF65-F5344CB8AC3E}">
        <p14:creationId xmlns:p14="http://schemas.microsoft.com/office/powerpoint/2010/main" val="819720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C51228-0223-9D41-8052-9E71B4D7683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536436"/>
            <a:ext cx="9144000" cy="4778549"/>
          </a:xfrm>
          <a:prstGeom prst="rect">
            <a:avLst/>
          </a:prstGeom>
        </p:spPr>
      </p:pic>
      <p:sp>
        <p:nvSpPr>
          <p:cNvPr id="5" name="Title 1">
            <a:extLst>
              <a:ext uri="{FF2B5EF4-FFF2-40B4-BE49-F238E27FC236}">
                <a16:creationId xmlns:a16="http://schemas.microsoft.com/office/drawing/2014/main" id="{0F1797C3-1B42-9B45-8AEA-00A3CB8B4155}"/>
              </a:ext>
            </a:extLst>
          </p:cNvPr>
          <p:cNvSpPr>
            <a:spLocks noGrp="1"/>
          </p:cNvSpPr>
          <p:nvPr>
            <p:ph type="title"/>
          </p:nvPr>
        </p:nvSpPr>
        <p:spPr/>
        <p:txBody>
          <a:bodyPr>
            <a:noAutofit/>
          </a:bodyPr>
          <a:lstStyle/>
          <a:p>
            <a:r>
              <a:rPr lang="en-US" sz="2800" dirty="0"/>
              <a:t>Genetic mapping – Linkage group 12 – 2661 SNPs</a:t>
            </a:r>
            <a:endParaRPr lang="en-US" sz="2800" i="1" dirty="0"/>
          </a:p>
        </p:txBody>
      </p:sp>
      <p:pic>
        <p:nvPicPr>
          <p:cNvPr id="7" name="Picture 6">
            <a:extLst>
              <a:ext uri="{FF2B5EF4-FFF2-40B4-BE49-F238E27FC236}">
                <a16:creationId xmlns:a16="http://schemas.microsoft.com/office/drawing/2014/main" id="{523A9705-ED53-B242-85EB-EDB4CB533E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54766"/>
            <a:ext cx="9144000" cy="5103234"/>
          </a:xfrm>
          <a:prstGeom prst="rect">
            <a:avLst/>
          </a:prstGeom>
        </p:spPr>
      </p:pic>
      <p:sp>
        <p:nvSpPr>
          <p:cNvPr id="8" name="TextBox 7">
            <a:extLst>
              <a:ext uri="{FF2B5EF4-FFF2-40B4-BE49-F238E27FC236}">
                <a16:creationId xmlns:a16="http://schemas.microsoft.com/office/drawing/2014/main" id="{2C355127-095F-F44B-AEA5-10F1087AA5E3}"/>
              </a:ext>
            </a:extLst>
          </p:cNvPr>
          <p:cNvSpPr txBox="1"/>
          <p:nvPr/>
        </p:nvSpPr>
        <p:spPr>
          <a:xfrm>
            <a:off x="2568434" y="6533315"/>
            <a:ext cx="6575566" cy="369332"/>
          </a:xfrm>
          <a:prstGeom prst="rect">
            <a:avLst/>
          </a:prstGeom>
          <a:noFill/>
        </p:spPr>
        <p:txBody>
          <a:bodyPr wrap="square" rtlCol="0">
            <a:spAutoFit/>
          </a:bodyPr>
          <a:lstStyle/>
          <a:p>
            <a:r>
              <a:rPr lang="en-US" dirty="0"/>
              <a:t>Interactive version: </a:t>
            </a:r>
            <a:r>
              <a:rPr lang="en-US" dirty="0">
                <a:hlinkClick r:id="rId4"/>
              </a:rPr>
              <a:t>https://gt4sp-genetic-map.shinyapps.io/bt_map/</a:t>
            </a:r>
            <a:endParaRPr lang="en-US" dirty="0"/>
          </a:p>
        </p:txBody>
      </p:sp>
    </p:spTree>
    <p:extLst>
      <p:ext uri="{BB962C8B-B14F-4D97-AF65-F5344CB8AC3E}">
        <p14:creationId xmlns:p14="http://schemas.microsoft.com/office/powerpoint/2010/main" val="396887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0845-AF7C-3645-A79B-D24F19086D97}"/>
              </a:ext>
            </a:extLst>
          </p:cNvPr>
          <p:cNvSpPr>
            <a:spLocks noGrp="1"/>
          </p:cNvSpPr>
          <p:nvPr>
            <p:ph type="title"/>
          </p:nvPr>
        </p:nvSpPr>
        <p:spPr>
          <a:xfrm>
            <a:off x="198344" y="163421"/>
            <a:ext cx="7886700" cy="1325563"/>
          </a:xfrm>
        </p:spPr>
        <p:txBody>
          <a:bodyPr/>
          <a:lstStyle/>
          <a:p>
            <a:r>
              <a:rPr lang="en-US" dirty="0"/>
              <a:t>Haplotype reconstruction in the offspring</a:t>
            </a:r>
          </a:p>
        </p:txBody>
      </p:sp>
      <p:sp>
        <p:nvSpPr>
          <p:cNvPr id="28" name="Rectangle 27">
            <a:extLst>
              <a:ext uri="{FF2B5EF4-FFF2-40B4-BE49-F238E27FC236}">
                <a16:creationId xmlns:a16="http://schemas.microsoft.com/office/drawing/2014/main" id="{4E8AE0C8-7BF7-AD40-A313-4A9D2F64D950}"/>
              </a:ext>
            </a:extLst>
          </p:cNvPr>
          <p:cNvSpPr/>
          <p:nvPr/>
        </p:nvSpPr>
        <p:spPr>
          <a:xfrm>
            <a:off x="1172000" y="6287118"/>
            <a:ext cx="8749599" cy="369332"/>
          </a:xfrm>
          <a:prstGeom prst="rect">
            <a:avLst/>
          </a:prstGeom>
        </p:spPr>
        <p:txBody>
          <a:bodyPr wrap="square">
            <a:spAutoFit/>
          </a:bodyPr>
          <a:lstStyle/>
          <a:p>
            <a:r>
              <a:rPr lang="en-US" dirty="0">
                <a:hlinkClick r:id="rId2"/>
              </a:rPr>
              <a:t>https://gt4sp-genetic-map.shinyapps.io/offspring_haplotype_BT_population/</a:t>
            </a:r>
            <a:endParaRPr lang="en-US" dirty="0"/>
          </a:p>
        </p:txBody>
      </p:sp>
      <p:sp>
        <p:nvSpPr>
          <p:cNvPr id="3" name="Date Placeholder 2">
            <a:extLst>
              <a:ext uri="{FF2B5EF4-FFF2-40B4-BE49-F238E27FC236}">
                <a16:creationId xmlns:a16="http://schemas.microsoft.com/office/drawing/2014/main" id="{4765126B-DEC8-824D-A2EC-C006CE6A089F}"/>
              </a:ext>
            </a:extLst>
          </p:cNvPr>
          <p:cNvSpPr>
            <a:spLocks noGrp="1"/>
          </p:cNvSpPr>
          <p:nvPr>
            <p:ph type="dt" sz="half" idx="10"/>
          </p:nvPr>
        </p:nvSpPr>
        <p:spPr/>
        <p:txBody>
          <a:bodyPr/>
          <a:lstStyle/>
          <a:p>
            <a:pPr>
              <a:defRPr/>
            </a:pPr>
            <a:fld id="{E5C01F54-36B2-8643-B12B-A3ADA576A490}" type="datetime1">
              <a:rPr lang="en-US" smtClean="0"/>
              <a:t>2/22/22</a:t>
            </a:fld>
            <a:endParaRPr lang="en-US" dirty="0"/>
          </a:p>
        </p:txBody>
      </p:sp>
      <p:sp>
        <p:nvSpPr>
          <p:cNvPr id="4" name="Slide Number Placeholder 3">
            <a:extLst>
              <a:ext uri="{FF2B5EF4-FFF2-40B4-BE49-F238E27FC236}">
                <a16:creationId xmlns:a16="http://schemas.microsoft.com/office/drawing/2014/main" id="{9B7BF106-1C70-BC4F-9C39-9351CA9605D8}"/>
              </a:ext>
            </a:extLst>
          </p:cNvPr>
          <p:cNvSpPr>
            <a:spLocks noGrp="1"/>
          </p:cNvSpPr>
          <p:nvPr>
            <p:ph type="sldNum" sz="quarter" idx="12"/>
          </p:nvPr>
        </p:nvSpPr>
        <p:spPr/>
        <p:txBody>
          <a:bodyPr/>
          <a:lstStyle/>
          <a:p>
            <a:pPr>
              <a:defRPr/>
            </a:pPr>
            <a:fld id="{3FF2C605-4958-CF43-AA48-80339EFDB0AF}" type="slidenum">
              <a:rPr lang="en-US" smtClean="0"/>
              <a:pPr>
                <a:defRPr/>
              </a:pPr>
              <a:t>28</a:t>
            </a:fld>
            <a:endParaRPr lang="en-US"/>
          </a:p>
        </p:txBody>
      </p:sp>
      <p:pic>
        <p:nvPicPr>
          <p:cNvPr id="6" name="Picture 5">
            <a:extLst>
              <a:ext uri="{FF2B5EF4-FFF2-40B4-BE49-F238E27FC236}">
                <a16:creationId xmlns:a16="http://schemas.microsoft.com/office/drawing/2014/main" id="{CF3D7D3E-89F7-B441-AAE4-3A322EAB1F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21939" y="1173543"/>
            <a:ext cx="5500123" cy="5182808"/>
          </a:xfrm>
          <a:prstGeom prst="rect">
            <a:avLst/>
          </a:prstGeom>
        </p:spPr>
      </p:pic>
      <p:pic>
        <p:nvPicPr>
          <p:cNvPr id="7" name="Picture 6">
            <a:extLst>
              <a:ext uri="{FF2B5EF4-FFF2-40B4-BE49-F238E27FC236}">
                <a16:creationId xmlns:a16="http://schemas.microsoft.com/office/drawing/2014/main" id="{D13D8D2F-1706-ED41-BE33-1E51D033227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1632" y="1083887"/>
            <a:ext cx="6693412" cy="5272464"/>
          </a:xfrm>
          <a:prstGeom prst="rect">
            <a:avLst/>
          </a:prstGeom>
        </p:spPr>
      </p:pic>
    </p:spTree>
    <p:extLst>
      <p:ext uri="{BB962C8B-B14F-4D97-AF65-F5344CB8AC3E}">
        <p14:creationId xmlns:p14="http://schemas.microsoft.com/office/powerpoint/2010/main" val="3340928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6BB3-A1AD-1147-AB3E-466B6FB098E1}"/>
              </a:ext>
            </a:extLst>
          </p:cNvPr>
          <p:cNvSpPr>
            <a:spLocks noGrp="1"/>
          </p:cNvSpPr>
          <p:nvPr>
            <p:ph type="title"/>
          </p:nvPr>
        </p:nvSpPr>
        <p:spPr>
          <a:xfrm>
            <a:off x="66588" y="445916"/>
            <a:ext cx="9077412" cy="1325563"/>
          </a:xfrm>
        </p:spPr>
        <p:txBody>
          <a:bodyPr/>
          <a:lstStyle/>
          <a:p>
            <a:r>
              <a:rPr lang="en-US" dirty="0"/>
              <a:t>Number of homologs involved in recombination chains</a:t>
            </a:r>
          </a:p>
        </p:txBody>
      </p:sp>
      <p:pic>
        <p:nvPicPr>
          <p:cNvPr id="9" name="Picture 8" descr="A picture containing building&#10;&#10;Description automatically generated">
            <a:extLst>
              <a:ext uri="{FF2B5EF4-FFF2-40B4-BE49-F238E27FC236}">
                <a16:creationId xmlns:a16="http://schemas.microsoft.com/office/drawing/2014/main" id="{54F84252-A13E-FF4B-A1AF-1E9297F4447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188145"/>
            <a:ext cx="9144000" cy="3755415"/>
          </a:xfrm>
          <a:prstGeom prst="rect">
            <a:avLst/>
          </a:prstGeom>
        </p:spPr>
      </p:pic>
    </p:spTree>
    <p:extLst>
      <p:ext uri="{BB962C8B-B14F-4D97-AF65-F5344CB8AC3E}">
        <p14:creationId xmlns:p14="http://schemas.microsoft.com/office/powerpoint/2010/main" val="4267586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42E5-3FEE-B44D-9283-73148836AC20}"/>
              </a:ext>
            </a:extLst>
          </p:cNvPr>
          <p:cNvSpPr>
            <a:spLocks noGrp="1"/>
          </p:cNvSpPr>
          <p:nvPr>
            <p:ph type="title"/>
          </p:nvPr>
        </p:nvSpPr>
        <p:spPr>
          <a:xfrm>
            <a:off x="0" y="51467"/>
            <a:ext cx="9065946" cy="1325563"/>
          </a:xfrm>
        </p:spPr>
        <p:txBody>
          <a:bodyPr>
            <a:normAutofit/>
          </a:bodyPr>
          <a:lstStyle/>
          <a:p>
            <a:r>
              <a:rPr lang="en-US" sz="3200" dirty="0"/>
              <a:t>What is our objective?</a:t>
            </a:r>
          </a:p>
        </p:txBody>
      </p:sp>
      <p:sp>
        <p:nvSpPr>
          <p:cNvPr id="3" name="Content Placeholder 2">
            <a:extLst>
              <a:ext uri="{FF2B5EF4-FFF2-40B4-BE49-F238E27FC236}">
                <a16:creationId xmlns:a16="http://schemas.microsoft.com/office/drawing/2014/main" id="{12134C55-9676-3B49-8AE2-DD19AF0FC4EC}"/>
              </a:ext>
            </a:extLst>
          </p:cNvPr>
          <p:cNvSpPr>
            <a:spLocks noGrp="1"/>
          </p:cNvSpPr>
          <p:nvPr>
            <p:ph idx="1"/>
          </p:nvPr>
        </p:nvSpPr>
        <p:spPr>
          <a:xfrm>
            <a:off x="628650" y="1049321"/>
            <a:ext cx="7886700" cy="460375"/>
          </a:xfrm>
        </p:spPr>
        <p:txBody>
          <a:bodyPr/>
          <a:lstStyle/>
          <a:p>
            <a:r>
              <a:rPr lang="en-US" dirty="0"/>
              <a:t>Develop computational tools for the whole pipeline data analysis</a:t>
            </a:r>
          </a:p>
        </p:txBody>
      </p:sp>
      <p:sp>
        <p:nvSpPr>
          <p:cNvPr id="6" name="TextBox 5">
            <a:extLst>
              <a:ext uri="{FF2B5EF4-FFF2-40B4-BE49-F238E27FC236}">
                <a16:creationId xmlns:a16="http://schemas.microsoft.com/office/drawing/2014/main" id="{CB96681B-DF47-474E-8E92-03D8F97F7F6A}"/>
              </a:ext>
            </a:extLst>
          </p:cNvPr>
          <p:cNvSpPr txBox="1"/>
          <p:nvPr/>
        </p:nvSpPr>
        <p:spPr>
          <a:xfrm>
            <a:off x="333777" y="4420467"/>
            <a:ext cx="8398392" cy="999633"/>
          </a:xfrm>
          <a:prstGeom prst="rect">
            <a:avLst/>
          </a:prstGeom>
          <a:noFill/>
        </p:spPr>
        <p:txBody>
          <a:bodyPr wrap="square" rtlCol="0">
            <a:spAutoFit/>
          </a:bodyPr>
          <a:lstStyle/>
          <a:p>
            <a:pPr marL="285750" lvl="0" indent="-285750">
              <a:lnSpc>
                <a:spcPts val="2400"/>
              </a:lnSpc>
              <a:buFont typeface="Arial" panose="020B0604020202020204" pitchFamily="34" charset="0"/>
              <a:buChar char="•"/>
            </a:pPr>
            <a:r>
              <a:rPr lang="en-US" b="1" dirty="0">
                <a:solidFill>
                  <a:srgbClr val="1FAAE0"/>
                </a:solidFill>
                <a:cs typeface="Times New Roman" panose="02020603050405020304" pitchFamily="18" charset="0"/>
              </a:rPr>
              <a:t>MAPpoly</a:t>
            </a:r>
            <a:r>
              <a:rPr lang="en-US" dirty="0">
                <a:solidFill>
                  <a:srgbClr val="1FAAE0"/>
                </a:solidFill>
                <a:cs typeface="Times New Roman" panose="02020603050405020304" pitchFamily="18" charset="0"/>
              </a:rPr>
              <a:t>: </a:t>
            </a:r>
            <a:r>
              <a:rPr lang="en-US" dirty="0">
                <a:cs typeface="Times New Roman" panose="02020603050405020304" pitchFamily="18" charset="0"/>
              </a:rPr>
              <a:t>R package for constructing a complete linkage map for 2X, 4X, 6X, 8X. </a:t>
            </a:r>
          </a:p>
          <a:p>
            <a:pPr marL="285750" lvl="0" indent="-285750">
              <a:lnSpc>
                <a:spcPts val="2400"/>
              </a:lnSpc>
              <a:buFont typeface="Arial" panose="020B0604020202020204" pitchFamily="34" charset="0"/>
              <a:buChar char="•"/>
            </a:pPr>
            <a:r>
              <a:rPr lang="en-US" dirty="0">
                <a:solidFill>
                  <a:srgbClr val="1FAAE0"/>
                </a:solidFill>
                <a:cs typeface="Times New Roman" panose="02020603050405020304" pitchFamily="18" charset="0"/>
              </a:rPr>
              <a:t>QTLpoly</a:t>
            </a:r>
            <a:r>
              <a:rPr lang="en-US" b="1" dirty="0">
                <a:solidFill>
                  <a:srgbClr val="1FAAE0"/>
                </a:solidFill>
                <a:cs typeface="Times New Roman" panose="02020603050405020304" pitchFamily="18" charset="0"/>
              </a:rPr>
              <a:t>: </a:t>
            </a:r>
            <a:r>
              <a:rPr lang="en-US" dirty="0">
                <a:cs typeface="Times New Roman" panose="02020603050405020304" pitchFamily="18" charset="0"/>
              </a:rPr>
              <a:t>R package for QTL mapping in full-sib families for 2X, 4X, 6X, 8X</a:t>
            </a:r>
          </a:p>
          <a:p>
            <a:pPr lvl="0">
              <a:lnSpc>
                <a:spcPts val="2400"/>
              </a:lnSpc>
            </a:pPr>
            <a:endParaRPr lang="en-US" dirty="0">
              <a:cs typeface="Times New Roman" panose="02020603050405020304" pitchFamily="18" charset="0"/>
            </a:endParaRPr>
          </a:p>
        </p:txBody>
      </p:sp>
      <p:sp>
        <p:nvSpPr>
          <p:cNvPr id="7" name="Rectangle 6">
            <a:extLst>
              <a:ext uri="{FF2B5EF4-FFF2-40B4-BE49-F238E27FC236}">
                <a16:creationId xmlns:a16="http://schemas.microsoft.com/office/drawing/2014/main" id="{3EDB95EF-10AF-5446-9DA3-3F9064A04921}"/>
              </a:ext>
            </a:extLst>
          </p:cNvPr>
          <p:cNvSpPr/>
          <p:nvPr/>
        </p:nvSpPr>
        <p:spPr>
          <a:xfrm>
            <a:off x="4566320" y="6537553"/>
            <a:ext cx="3949030" cy="338554"/>
          </a:xfrm>
          <a:prstGeom prst="rect">
            <a:avLst/>
          </a:prstGeom>
        </p:spPr>
        <p:txBody>
          <a:bodyPr wrap="none">
            <a:spAutoFit/>
          </a:bodyPr>
          <a:lstStyle/>
          <a:p>
            <a:r>
              <a:rPr lang="en-US" sz="1600" dirty="0">
                <a:hlinkClick r:id="rId2"/>
              </a:rPr>
              <a:t>https://sweetpotatogenomics.cals.ncsu.edu/</a:t>
            </a:r>
            <a:r>
              <a:rPr lang="en-US" sz="1600" dirty="0"/>
              <a:t> </a:t>
            </a:r>
          </a:p>
        </p:txBody>
      </p:sp>
      <p:pic>
        <p:nvPicPr>
          <p:cNvPr id="8" name="Picture 7" descr="Graphical user interface, text&#10;&#10;Description automatically generated">
            <a:extLst>
              <a:ext uri="{FF2B5EF4-FFF2-40B4-BE49-F238E27FC236}">
                <a16:creationId xmlns:a16="http://schemas.microsoft.com/office/drawing/2014/main" id="{1B30C69C-3E56-3849-B872-3815CEE8A0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5570" y="1555718"/>
            <a:ext cx="6921500" cy="2677269"/>
          </a:xfrm>
          <a:prstGeom prst="rect">
            <a:avLst/>
          </a:prstGeom>
        </p:spPr>
      </p:pic>
      <p:sp>
        <p:nvSpPr>
          <p:cNvPr id="9" name="TextBox 8">
            <a:extLst>
              <a:ext uri="{FF2B5EF4-FFF2-40B4-BE49-F238E27FC236}">
                <a16:creationId xmlns:a16="http://schemas.microsoft.com/office/drawing/2014/main" id="{F77B56A4-E4B0-D94B-A372-D49B5BF0CC6E}"/>
              </a:ext>
            </a:extLst>
          </p:cNvPr>
          <p:cNvSpPr txBox="1"/>
          <p:nvPr/>
        </p:nvSpPr>
        <p:spPr>
          <a:xfrm>
            <a:off x="333777" y="5278642"/>
            <a:ext cx="8971090" cy="999633"/>
          </a:xfrm>
          <a:prstGeom prst="rect">
            <a:avLst/>
          </a:prstGeom>
          <a:noFill/>
        </p:spPr>
        <p:txBody>
          <a:bodyPr wrap="square">
            <a:spAutoFit/>
          </a:bodyPr>
          <a:lstStyle/>
          <a:p>
            <a:pPr marL="285750" lvl="0" indent="-285750">
              <a:lnSpc>
                <a:spcPts val="2400"/>
              </a:lnSpc>
              <a:buFont typeface="Arial" panose="020B0604020202020204" pitchFamily="34" charset="0"/>
              <a:buChar char="•"/>
            </a:pPr>
            <a:r>
              <a:rPr lang="en-US" dirty="0">
                <a:solidFill>
                  <a:srgbClr val="AA4D9E"/>
                </a:solidFill>
                <a:cs typeface="Times New Roman" panose="02020603050405020304" pitchFamily="18" charset="0"/>
              </a:rPr>
              <a:t>GGSpoly: </a:t>
            </a:r>
            <a:r>
              <a:rPr lang="en-US" dirty="0">
                <a:cs typeface="Times New Roman" panose="02020603050405020304" pitchFamily="18" charset="0"/>
              </a:rPr>
              <a:t>Working closely with polyploid breeders, we are implementing </a:t>
            </a:r>
            <a:r>
              <a:rPr lang="en-US" dirty="0">
                <a:solidFill>
                  <a:srgbClr val="7030A0"/>
                </a:solidFill>
                <a:cs typeface="Times New Roman" panose="02020603050405020304" pitchFamily="18" charset="0"/>
              </a:rPr>
              <a:t>GGSpoly</a:t>
            </a:r>
            <a:r>
              <a:rPr lang="en-US" dirty="0">
                <a:cs typeface="Times New Roman" panose="02020603050405020304" pitchFamily="18" charset="0"/>
              </a:rPr>
              <a:t>: a u</a:t>
            </a:r>
            <a:r>
              <a:rPr lang="en-US" dirty="0"/>
              <a:t>ser-friendly </a:t>
            </a:r>
            <a:r>
              <a:rPr lang="en-US" b="1" dirty="0"/>
              <a:t>computational tool</a:t>
            </a:r>
            <a:r>
              <a:rPr lang="en-US" dirty="0"/>
              <a:t> to assist breeders in making long and short-term </a:t>
            </a:r>
            <a:r>
              <a:rPr lang="en-US" b="1" dirty="0"/>
              <a:t>breeding decisions</a:t>
            </a:r>
            <a:r>
              <a:rPr lang="en-US" dirty="0"/>
              <a:t> based on collected and learned </a:t>
            </a:r>
            <a:r>
              <a:rPr lang="en-US" b="1" dirty="0"/>
              <a:t>information</a:t>
            </a:r>
            <a:r>
              <a:rPr lang="en-US" dirty="0"/>
              <a:t> about their breeding populations.</a:t>
            </a:r>
          </a:p>
        </p:txBody>
      </p:sp>
    </p:spTree>
    <p:extLst>
      <p:ext uri="{BB962C8B-B14F-4D97-AF65-F5344CB8AC3E}">
        <p14:creationId xmlns:p14="http://schemas.microsoft.com/office/powerpoint/2010/main" val="3495922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8B9D-DE91-D34B-9F96-60F86C07B7D0}"/>
              </a:ext>
            </a:extLst>
          </p:cNvPr>
          <p:cNvSpPr>
            <a:spLocks noGrp="1"/>
          </p:cNvSpPr>
          <p:nvPr>
            <p:ph type="title"/>
          </p:nvPr>
        </p:nvSpPr>
        <p:spPr/>
        <p:txBody>
          <a:bodyPr/>
          <a:lstStyle/>
          <a:p>
            <a:r>
              <a:rPr lang="en-US" dirty="0"/>
              <a:t>Preferential pairing profiles: Sweetpotato is vastly </a:t>
            </a:r>
            <a:r>
              <a:rPr lang="en-US" dirty="0">
                <a:solidFill>
                  <a:srgbClr val="FF0000"/>
                </a:solidFill>
              </a:rPr>
              <a:t>auto</a:t>
            </a:r>
            <a:r>
              <a:rPr lang="en-US" dirty="0"/>
              <a:t>hexaploid</a:t>
            </a:r>
          </a:p>
        </p:txBody>
      </p:sp>
      <p:pic>
        <p:nvPicPr>
          <p:cNvPr id="11" name="Picture 10" descr="A screenshot of a cell phone&#10;&#10;Description automatically generated">
            <a:extLst>
              <a:ext uri="{FF2B5EF4-FFF2-40B4-BE49-F238E27FC236}">
                <a16:creationId xmlns:a16="http://schemas.microsoft.com/office/drawing/2014/main" id="{8A544ACD-9A6C-BE48-B558-BC81F274C41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273809"/>
            <a:ext cx="9144000" cy="3823093"/>
          </a:xfrm>
          <a:prstGeom prst="rect">
            <a:avLst/>
          </a:prstGeom>
        </p:spPr>
      </p:pic>
    </p:spTree>
    <p:extLst>
      <p:ext uri="{BB962C8B-B14F-4D97-AF65-F5344CB8AC3E}">
        <p14:creationId xmlns:p14="http://schemas.microsoft.com/office/powerpoint/2010/main" val="1484187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89B97-79DE-8B45-B7FC-8E9C0B1B2D5B}"/>
              </a:ext>
            </a:extLst>
          </p:cNvPr>
          <p:cNvSpPr>
            <a:spLocks noGrp="1"/>
          </p:cNvSpPr>
          <p:nvPr>
            <p:ph type="title"/>
          </p:nvPr>
        </p:nvSpPr>
        <p:spPr/>
        <p:txBody>
          <a:bodyPr/>
          <a:lstStyle/>
          <a:p>
            <a:r>
              <a:rPr lang="en-US" dirty="0"/>
              <a:t>QTL studies</a:t>
            </a:r>
          </a:p>
        </p:txBody>
      </p:sp>
      <p:pic>
        <p:nvPicPr>
          <p:cNvPr id="4" name="Picture 3">
            <a:extLst>
              <a:ext uri="{FF2B5EF4-FFF2-40B4-BE49-F238E27FC236}">
                <a16:creationId xmlns:a16="http://schemas.microsoft.com/office/drawing/2014/main" id="{BE10D720-CF1D-3049-819B-4C9FBD3573E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7244" y="1465590"/>
            <a:ext cx="3373900" cy="1783901"/>
          </a:xfrm>
          <a:prstGeom prst="rect">
            <a:avLst/>
          </a:prstGeom>
        </p:spPr>
      </p:pic>
      <p:pic>
        <p:nvPicPr>
          <p:cNvPr id="5" name="Picture 4">
            <a:extLst>
              <a:ext uri="{FF2B5EF4-FFF2-40B4-BE49-F238E27FC236}">
                <a16:creationId xmlns:a16="http://schemas.microsoft.com/office/drawing/2014/main" id="{B78033B6-612F-A94E-ACD6-5388FC5A74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7761" y="4986746"/>
            <a:ext cx="3642783" cy="1523581"/>
          </a:xfrm>
          <a:prstGeom prst="rect">
            <a:avLst/>
          </a:prstGeom>
        </p:spPr>
      </p:pic>
      <p:pic>
        <p:nvPicPr>
          <p:cNvPr id="6" name="Picture 5">
            <a:extLst>
              <a:ext uri="{FF2B5EF4-FFF2-40B4-BE49-F238E27FC236}">
                <a16:creationId xmlns:a16="http://schemas.microsoft.com/office/drawing/2014/main" id="{7BED86C6-CA17-E24A-BE03-FDAE4FD95A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25713" y="1550497"/>
            <a:ext cx="3417418" cy="1068956"/>
          </a:xfrm>
          <a:prstGeom prst="rect">
            <a:avLst/>
          </a:prstGeom>
        </p:spPr>
      </p:pic>
      <p:pic>
        <p:nvPicPr>
          <p:cNvPr id="7" name="Picture 6">
            <a:extLst>
              <a:ext uri="{FF2B5EF4-FFF2-40B4-BE49-F238E27FC236}">
                <a16:creationId xmlns:a16="http://schemas.microsoft.com/office/drawing/2014/main" id="{25AC693F-4D51-AB49-B110-7D8E3DEEEB3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25713" y="3249491"/>
            <a:ext cx="4290182" cy="1676848"/>
          </a:xfrm>
          <a:prstGeom prst="rect">
            <a:avLst/>
          </a:prstGeom>
        </p:spPr>
      </p:pic>
      <p:pic>
        <p:nvPicPr>
          <p:cNvPr id="8" name="Picture 7">
            <a:extLst>
              <a:ext uri="{FF2B5EF4-FFF2-40B4-BE49-F238E27FC236}">
                <a16:creationId xmlns:a16="http://schemas.microsoft.com/office/drawing/2014/main" id="{AD821F71-079B-8C4D-A9A8-1088D69904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7762" y="3548218"/>
            <a:ext cx="3642782" cy="1139448"/>
          </a:xfrm>
          <a:prstGeom prst="rect">
            <a:avLst/>
          </a:prstGeom>
        </p:spPr>
      </p:pic>
    </p:spTree>
    <p:extLst>
      <p:ext uri="{BB962C8B-B14F-4D97-AF65-F5344CB8AC3E}">
        <p14:creationId xmlns:p14="http://schemas.microsoft.com/office/powerpoint/2010/main" val="1770898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30845-AF7C-3645-A79B-D24F19086D97}"/>
              </a:ext>
            </a:extLst>
          </p:cNvPr>
          <p:cNvSpPr>
            <a:spLocks noGrp="1"/>
          </p:cNvSpPr>
          <p:nvPr>
            <p:ph type="title"/>
          </p:nvPr>
        </p:nvSpPr>
        <p:spPr>
          <a:xfrm>
            <a:off x="0" y="236285"/>
            <a:ext cx="9700664" cy="1025990"/>
          </a:xfrm>
        </p:spPr>
        <p:txBody>
          <a:bodyPr>
            <a:normAutofit/>
          </a:bodyPr>
          <a:lstStyle/>
          <a:p>
            <a:r>
              <a:rPr lang="en-US" sz="3000" dirty="0"/>
              <a:t>Analysis in multiple inter-connected sweetpotato families</a:t>
            </a:r>
          </a:p>
        </p:txBody>
      </p:sp>
      <p:grpSp>
        <p:nvGrpSpPr>
          <p:cNvPr id="6" name="Group 5">
            <a:extLst>
              <a:ext uri="{FF2B5EF4-FFF2-40B4-BE49-F238E27FC236}">
                <a16:creationId xmlns:a16="http://schemas.microsoft.com/office/drawing/2014/main" id="{B71E6D79-A495-4C44-BBDB-979F49C2E3EB}"/>
              </a:ext>
            </a:extLst>
          </p:cNvPr>
          <p:cNvGrpSpPr/>
          <p:nvPr/>
        </p:nvGrpSpPr>
        <p:grpSpPr>
          <a:xfrm>
            <a:off x="255433" y="1369487"/>
            <a:ext cx="4119343" cy="4504441"/>
            <a:chOff x="3831798" y="925660"/>
            <a:chExt cx="2983838" cy="3321165"/>
          </a:xfrm>
        </p:grpSpPr>
        <p:pic>
          <p:nvPicPr>
            <p:cNvPr id="16" name="Picture 15">
              <a:extLst>
                <a:ext uri="{FF2B5EF4-FFF2-40B4-BE49-F238E27FC236}">
                  <a16:creationId xmlns:a16="http://schemas.microsoft.com/office/drawing/2014/main" id="{8C2B108A-B504-9544-AB95-40D0038360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31798" y="925660"/>
              <a:ext cx="2983838" cy="1161557"/>
            </a:xfrm>
            <a:prstGeom prst="rect">
              <a:avLst/>
            </a:prstGeom>
          </p:spPr>
        </p:pic>
        <p:pic>
          <p:nvPicPr>
            <p:cNvPr id="17" name="Picture 16">
              <a:extLst>
                <a:ext uri="{FF2B5EF4-FFF2-40B4-BE49-F238E27FC236}">
                  <a16:creationId xmlns:a16="http://schemas.microsoft.com/office/drawing/2014/main" id="{1715DD9B-3FBA-F845-93C6-B97DC9C767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67748" y="2137844"/>
              <a:ext cx="2513785" cy="2108981"/>
            </a:xfrm>
            <a:prstGeom prst="rect">
              <a:avLst/>
            </a:prstGeom>
          </p:spPr>
        </p:pic>
      </p:grpSp>
      <p:pic>
        <p:nvPicPr>
          <p:cNvPr id="8" name="Content Placeholder 4" descr="Calendar&#10;&#10;Description automatically generated">
            <a:extLst>
              <a:ext uri="{FF2B5EF4-FFF2-40B4-BE49-F238E27FC236}">
                <a16:creationId xmlns:a16="http://schemas.microsoft.com/office/drawing/2014/main" id="{EF7979B5-DA0C-4548-BCB8-23005539AD22}"/>
              </a:ext>
            </a:extLst>
          </p:cNvPr>
          <p:cNvPicPr>
            <a:picLocks noGrp="1" noChangeAspect="1"/>
          </p:cNvPicPr>
          <p:nvPr>
            <p:ph idx="1"/>
          </p:nvPr>
        </p:nvPicPr>
        <p:blipFill>
          <a:blip r:embed="rId5" cstate="screen">
            <a:extLst>
              <a:ext uri="{28A0092B-C50C-407E-A947-70E740481C1C}">
                <a14:useLocalDpi xmlns:a14="http://schemas.microsoft.com/office/drawing/2010/main"/>
              </a:ext>
            </a:extLst>
          </a:blip>
          <a:stretch>
            <a:fillRect/>
          </a:stretch>
        </p:blipFill>
        <p:spPr>
          <a:xfrm>
            <a:off x="4769225" y="1422812"/>
            <a:ext cx="3756209" cy="2077699"/>
          </a:xfrm>
        </p:spPr>
      </p:pic>
      <p:pic>
        <p:nvPicPr>
          <p:cNvPr id="9" name="Picture 8">
            <a:extLst>
              <a:ext uri="{FF2B5EF4-FFF2-40B4-BE49-F238E27FC236}">
                <a16:creationId xmlns:a16="http://schemas.microsoft.com/office/drawing/2014/main" id="{EDC381E5-2ADE-4D4C-8BBA-96A0F4FE595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76029" y="3730525"/>
            <a:ext cx="3470409" cy="2612687"/>
          </a:xfrm>
          <a:prstGeom prst="rect">
            <a:avLst/>
          </a:prstGeom>
        </p:spPr>
      </p:pic>
      <p:sp>
        <p:nvSpPr>
          <p:cNvPr id="12" name="Rectangle 11">
            <a:extLst>
              <a:ext uri="{FF2B5EF4-FFF2-40B4-BE49-F238E27FC236}">
                <a16:creationId xmlns:a16="http://schemas.microsoft.com/office/drawing/2014/main" id="{2797DA95-F4AC-9145-9E06-6A15D9445F0E}"/>
              </a:ext>
            </a:extLst>
          </p:cNvPr>
          <p:cNvSpPr/>
          <p:nvPr/>
        </p:nvSpPr>
        <p:spPr>
          <a:xfrm>
            <a:off x="5284405" y="6450424"/>
            <a:ext cx="2453655" cy="369332"/>
          </a:xfrm>
          <a:prstGeom prst="rect">
            <a:avLst/>
          </a:prstGeom>
        </p:spPr>
        <p:txBody>
          <a:bodyPr wrap="square">
            <a:spAutoFit/>
          </a:bodyPr>
          <a:lstStyle/>
          <a:p>
            <a:r>
              <a:rPr lang="en-US" sz="900" dirty="0"/>
              <a:t>Example of haplotyping in chromosome 15: Beauregard, Tanzania and New Kawogo</a:t>
            </a:r>
          </a:p>
        </p:txBody>
      </p:sp>
      <p:sp>
        <p:nvSpPr>
          <p:cNvPr id="13" name="Rectangle 12">
            <a:extLst>
              <a:ext uri="{FF2B5EF4-FFF2-40B4-BE49-F238E27FC236}">
                <a16:creationId xmlns:a16="http://schemas.microsoft.com/office/drawing/2014/main" id="{7B830212-C11C-7946-81DC-CEA432466B6D}"/>
              </a:ext>
            </a:extLst>
          </p:cNvPr>
          <p:cNvSpPr/>
          <p:nvPr/>
        </p:nvSpPr>
        <p:spPr>
          <a:xfrm>
            <a:off x="4776029" y="1165318"/>
            <a:ext cx="2453655" cy="230832"/>
          </a:xfrm>
          <a:prstGeom prst="rect">
            <a:avLst/>
          </a:prstGeom>
        </p:spPr>
        <p:txBody>
          <a:bodyPr wrap="square">
            <a:spAutoFit/>
          </a:bodyPr>
          <a:lstStyle/>
          <a:p>
            <a:r>
              <a:rPr lang="en-US" sz="900" dirty="0"/>
              <a:t>Complete genetic map for BT, TB, and NKB</a:t>
            </a:r>
          </a:p>
        </p:txBody>
      </p:sp>
      <p:sp>
        <p:nvSpPr>
          <p:cNvPr id="14" name="Rectangle 13">
            <a:extLst>
              <a:ext uri="{FF2B5EF4-FFF2-40B4-BE49-F238E27FC236}">
                <a16:creationId xmlns:a16="http://schemas.microsoft.com/office/drawing/2014/main" id="{9F0DBBB1-E6DE-0642-8729-C999B382CD33}"/>
              </a:ext>
            </a:extLst>
          </p:cNvPr>
          <p:cNvSpPr/>
          <p:nvPr/>
        </p:nvSpPr>
        <p:spPr>
          <a:xfrm>
            <a:off x="1029930" y="5942593"/>
            <a:ext cx="2296787" cy="507831"/>
          </a:xfrm>
          <a:prstGeom prst="rect">
            <a:avLst/>
          </a:prstGeom>
        </p:spPr>
        <p:txBody>
          <a:bodyPr wrap="square">
            <a:spAutoFit/>
          </a:bodyPr>
          <a:lstStyle/>
          <a:p>
            <a:r>
              <a:rPr lang="en-US" sz="900" dirty="0"/>
              <a:t>Schematic representation of three interconnected populations: BT, TB, and NKB</a:t>
            </a:r>
          </a:p>
        </p:txBody>
      </p:sp>
    </p:spTree>
    <p:extLst>
      <p:ext uri="{BB962C8B-B14F-4D97-AF65-F5344CB8AC3E}">
        <p14:creationId xmlns:p14="http://schemas.microsoft.com/office/powerpoint/2010/main" val="4431923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818AC-C25C-6244-A69B-99D868FC0D9B}"/>
              </a:ext>
            </a:extLst>
          </p:cNvPr>
          <p:cNvSpPr>
            <a:spLocks noGrp="1"/>
          </p:cNvSpPr>
          <p:nvPr>
            <p:ph type="title"/>
          </p:nvPr>
        </p:nvSpPr>
        <p:spPr>
          <a:xfrm>
            <a:off x="327052" y="517191"/>
            <a:ext cx="8489895" cy="994172"/>
          </a:xfrm>
        </p:spPr>
        <p:txBody>
          <a:bodyPr>
            <a:normAutofit/>
          </a:bodyPr>
          <a:lstStyle/>
          <a:p>
            <a:r>
              <a:rPr lang="en-US" dirty="0"/>
              <a:t>User friendly tools</a:t>
            </a:r>
            <a:br>
              <a:rPr lang="en-US" dirty="0"/>
            </a:br>
            <a:endParaRPr lang="en-US" sz="1650" dirty="0"/>
          </a:p>
        </p:txBody>
      </p:sp>
      <p:pic>
        <p:nvPicPr>
          <p:cNvPr id="4" name="Picture 3">
            <a:extLst>
              <a:ext uri="{FF2B5EF4-FFF2-40B4-BE49-F238E27FC236}">
                <a16:creationId xmlns:a16="http://schemas.microsoft.com/office/drawing/2014/main" id="{225344BC-51C9-6642-9859-663874F2CB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3991" y="1933545"/>
            <a:ext cx="4054668" cy="2990909"/>
          </a:xfrm>
          <a:prstGeom prst="rect">
            <a:avLst/>
          </a:prstGeom>
        </p:spPr>
      </p:pic>
      <p:pic>
        <p:nvPicPr>
          <p:cNvPr id="5" name="Picture 4">
            <a:extLst>
              <a:ext uri="{FF2B5EF4-FFF2-40B4-BE49-F238E27FC236}">
                <a16:creationId xmlns:a16="http://schemas.microsoft.com/office/drawing/2014/main" id="{904DECDE-1F22-9E4D-9947-87B4F310B35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15732" y="1685630"/>
            <a:ext cx="1870391" cy="3486736"/>
          </a:xfrm>
          <a:prstGeom prst="rect">
            <a:avLst/>
          </a:prstGeom>
        </p:spPr>
      </p:pic>
      <p:pic>
        <p:nvPicPr>
          <p:cNvPr id="6" name="Picture 5">
            <a:extLst>
              <a:ext uri="{FF2B5EF4-FFF2-40B4-BE49-F238E27FC236}">
                <a16:creationId xmlns:a16="http://schemas.microsoft.com/office/drawing/2014/main" id="{92976B52-4ED0-4C42-9D2B-3594155E854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72000" y="1698182"/>
            <a:ext cx="1870391" cy="3461633"/>
          </a:xfrm>
          <a:prstGeom prst="rect">
            <a:avLst/>
          </a:prstGeom>
        </p:spPr>
      </p:pic>
      <p:sp>
        <p:nvSpPr>
          <p:cNvPr id="8" name="Content Placeholder 2">
            <a:extLst>
              <a:ext uri="{FF2B5EF4-FFF2-40B4-BE49-F238E27FC236}">
                <a16:creationId xmlns:a16="http://schemas.microsoft.com/office/drawing/2014/main" id="{48295BFC-9145-F94F-92C8-E81CC38B28A5}"/>
              </a:ext>
            </a:extLst>
          </p:cNvPr>
          <p:cNvSpPr>
            <a:spLocks noGrp="1"/>
          </p:cNvSpPr>
          <p:nvPr>
            <p:ph idx="1"/>
          </p:nvPr>
        </p:nvSpPr>
        <p:spPr>
          <a:xfrm>
            <a:off x="245416" y="5508350"/>
            <a:ext cx="8898584" cy="909467"/>
          </a:xfrm>
        </p:spPr>
        <p:txBody>
          <a:bodyPr>
            <a:normAutofit/>
          </a:bodyPr>
          <a:lstStyle/>
          <a:p>
            <a:r>
              <a:rPr lang="en-US" sz="1800" dirty="0"/>
              <a:t>VIEWpoly: Interactively explore and select QTL regions, find candidate genes, find favorable haplotypes, dosage effects, list breeding values, and QTL information.</a:t>
            </a:r>
          </a:p>
        </p:txBody>
      </p:sp>
    </p:spTree>
    <p:extLst>
      <p:ext uri="{BB962C8B-B14F-4D97-AF65-F5344CB8AC3E}">
        <p14:creationId xmlns:p14="http://schemas.microsoft.com/office/powerpoint/2010/main" val="255025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1C355-3615-CA48-B76F-F12A167B8E45}"/>
              </a:ext>
            </a:extLst>
          </p:cNvPr>
          <p:cNvSpPr>
            <a:spLocks noGrp="1"/>
          </p:cNvSpPr>
          <p:nvPr>
            <p:ph type="title"/>
          </p:nvPr>
        </p:nvSpPr>
        <p:spPr>
          <a:xfrm>
            <a:off x="0" y="74981"/>
            <a:ext cx="7886700" cy="1325563"/>
          </a:xfrm>
        </p:spPr>
        <p:txBody>
          <a:bodyPr/>
          <a:lstStyle/>
          <a:p>
            <a:r>
              <a:rPr lang="en-US" dirty="0"/>
              <a:t>Perspectives</a:t>
            </a:r>
          </a:p>
        </p:txBody>
      </p:sp>
      <p:sp>
        <p:nvSpPr>
          <p:cNvPr id="3" name="Content Placeholder 2">
            <a:extLst>
              <a:ext uri="{FF2B5EF4-FFF2-40B4-BE49-F238E27FC236}">
                <a16:creationId xmlns:a16="http://schemas.microsoft.com/office/drawing/2014/main" id="{D1191C30-D492-B349-B9CA-22C01D4C7CB6}"/>
              </a:ext>
            </a:extLst>
          </p:cNvPr>
          <p:cNvSpPr>
            <a:spLocks noGrp="1"/>
          </p:cNvSpPr>
          <p:nvPr>
            <p:ph idx="1"/>
          </p:nvPr>
        </p:nvSpPr>
        <p:spPr>
          <a:xfrm>
            <a:off x="443802" y="1140924"/>
            <a:ext cx="8295752" cy="3334361"/>
          </a:xfrm>
        </p:spPr>
        <p:txBody>
          <a:bodyPr>
            <a:normAutofit lnSpcReduction="10000"/>
          </a:bodyPr>
          <a:lstStyle/>
          <a:p>
            <a:pPr marL="0" indent="0">
              <a:buNone/>
            </a:pPr>
            <a:r>
              <a:rPr lang="en-US" sz="1600" b="1" i="1" dirty="0"/>
              <a:t>Specific Objectives</a:t>
            </a:r>
          </a:p>
          <a:p>
            <a:pPr marL="0" indent="0">
              <a:buNone/>
            </a:pPr>
            <a:endParaRPr lang="en-US" sz="1600" b="1" i="1" dirty="0"/>
          </a:p>
          <a:p>
            <a:r>
              <a:rPr lang="en-US" sz="1600" dirty="0"/>
              <a:t>Continue to </a:t>
            </a:r>
            <a:r>
              <a:rPr lang="en-US" sz="1600" dirty="0">
                <a:solidFill>
                  <a:srgbClr val="FF0000"/>
                </a:solidFill>
              </a:rPr>
              <a:t>bridge the gap </a:t>
            </a:r>
            <a:r>
              <a:rPr lang="en-US" sz="1600" dirty="0"/>
              <a:t>between the complex polyploid genetics and practical breeding</a:t>
            </a:r>
          </a:p>
          <a:p>
            <a:r>
              <a:rPr lang="en-US" sz="1600" dirty="0"/>
              <a:t>Implementing </a:t>
            </a:r>
            <a:r>
              <a:rPr lang="en-US" sz="1600" dirty="0">
                <a:solidFill>
                  <a:srgbClr val="FF0000"/>
                </a:solidFill>
              </a:rPr>
              <a:t>user friendly </a:t>
            </a:r>
            <a:r>
              <a:rPr lang="en-US" sz="1600" dirty="0"/>
              <a:t>computational tools to help breeders make the best use of their data. </a:t>
            </a:r>
          </a:p>
          <a:p>
            <a:r>
              <a:rPr lang="en-US" sz="1600" dirty="0"/>
              <a:t>Such tool can assist them to make the short and long-term </a:t>
            </a:r>
            <a:r>
              <a:rPr lang="en-US" sz="1600" dirty="0">
                <a:solidFill>
                  <a:srgbClr val="FF0000"/>
                </a:solidFill>
              </a:rPr>
              <a:t>breeding decisions </a:t>
            </a:r>
            <a:r>
              <a:rPr lang="en-US" sz="1600" dirty="0"/>
              <a:t>based on the collected and learnt </a:t>
            </a:r>
            <a:r>
              <a:rPr lang="en-US" sz="1600" dirty="0">
                <a:solidFill>
                  <a:srgbClr val="FF0000"/>
                </a:solidFill>
              </a:rPr>
              <a:t>information</a:t>
            </a:r>
            <a:r>
              <a:rPr lang="en-US" sz="1600" dirty="0"/>
              <a:t> about their breeding populations for different breeding objectives</a:t>
            </a:r>
          </a:p>
          <a:p>
            <a:r>
              <a:rPr lang="en-US" sz="1600" dirty="0"/>
              <a:t>Some objectives: which individuals to </a:t>
            </a:r>
            <a:r>
              <a:rPr lang="en-US" sz="1600" dirty="0">
                <a:solidFill>
                  <a:srgbClr val="FF0000"/>
                </a:solidFill>
              </a:rPr>
              <a:t>select</a:t>
            </a:r>
            <a:r>
              <a:rPr lang="en-US" sz="1600" dirty="0"/>
              <a:t>, who to </a:t>
            </a:r>
            <a:r>
              <a:rPr lang="en-US" sz="1600" dirty="0">
                <a:solidFill>
                  <a:srgbClr val="FF0000"/>
                </a:solidFill>
              </a:rPr>
              <a:t>mate </a:t>
            </a:r>
            <a:r>
              <a:rPr lang="en-US" sz="1600" dirty="0"/>
              <a:t>to who; and long-term </a:t>
            </a:r>
            <a:r>
              <a:rPr lang="en-US" sz="1600" dirty="0">
                <a:solidFill>
                  <a:srgbClr val="FF0000"/>
                </a:solidFill>
              </a:rPr>
              <a:t>breeding strategy</a:t>
            </a:r>
            <a:r>
              <a:rPr lang="en-US" sz="1600" dirty="0"/>
              <a:t>, which may be informed through targeted </a:t>
            </a:r>
            <a:r>
              <a:rPr lang="en-US" sz="1600" dirty="0">
                <a:solidFill>
                  <a:srgbClr val="FF0000"/>
                </a:solidFill>
              </a:rPr>
              <a:t>forward simulation </a:t>
            </a:r>
            <a:r>
              <a:rPr lang="en-US" sz="1600" dirty="0"/>
              <a:t>exercises.</a:t>
            </a:r>
          </a:p>
          <a:p>
            <a:r>
              <a:rPr lang="en-US" sz="1600" dirty="0"/>
              <a:t>In order to improve this objectives, which sometimes are </a:t>
            </a:r>
            <a:r>
              <a:rPr lang="en-US" sz="1600" dirty="0">
                <a:solidFill>
                  <a:srgbClr val="FF0000"/>
                </a:solidFill>
              </a:rPr>
              <a:t>crop-specific</a:t>
            </a:r>
            <a:r>
              <a:rPr lang="en-US" sz="1600" dirty="0"/>
              <a:t>, we need to have a direct communication with </a:t>
            </a:r>
            <a:r>
              <a:rPr lang="en-US" sz="1600" dirty="0">
                <a:solidFill>
                  <a:srgbClr val="FF0000"/>
                </a:solidFill>
              </a:rPr>
              <a:t>polyploid breeders </a:t>
            </a:r>
            <a:r>
              <a:rPr lang="en-US" sz="1600" dirty="0"/>
              <a:t>and discuss their needs in terms of computational tools</a:t>
            </a:r>
          </a:p>
        </p:txBody>
      </p:sp>
      <p:sp>
        <p:nvSpPr>
          <p:cNvPr id="7" name="Rounded Rectangle 6">
            <a:extLst>
              <a:ext uri="{FF2B5EF4-FFF2-40B4-BE49-F238E27FC236}">
                <a16:creationId xmlns:a16="http://schemas.microsoft.com/office/drawing/2014/main" id="{022C609A-D0EB-8445-985D-7E15DAE10CAC}"/>
              </a:ext>
            </a:extLst>
          </p:cNvPr>
          <p:cNvSpPr/>
          <p:nvPr/>
        </p:nvSpPr>
        <p:spPr>
          <a:xfrm>
            <a:off x="606669" y="4625155"/>
            <a:ext cx="7710853" cy="1938458"/>
          </a:xfrm>
          <a:prstGeom prst="round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i="1" dirty="0"/>
              <a:t>Overarching objective</a:t>
            </a:r>
          </a:p>
          <a:p>
            <a:endParaRPr lang="en-US" dirty="0"/>
          </a:p>
          <a:p>
            <a:r>
              <a:rPr lang="en-US" i="1" dirty="0"/>
              <a:t>Use the inference of genome inheritance (haplotype transmission) through pedigrees, elucidating the genetic relationship between genome segregations and trait phenotypes in terms of QTL of founders’ alleles. </a:t>
            </a:r>
          </a:p>
          <a:p>
            <a:pPr algn="ctr"/>
            <a:endParaRPr lang="en-US" dirty="0"/>
          </a:p>
        </p:txBody>
      </p:sp>
    </p:spTree>
    <p:extLst>
      <p:ext uri="{BB962C8B-B14F-4D97-AF65-F5344CB8AC3E}">
        <p14:creationId xmlns:p14="http://schemas.microsoft.com/office/powerpoint/2010/main" val="10571818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690" y="59748"/>
            <a:ext cx="7886700" cy="1325563"/>
          </a:xfrm>
        </p:spPr>
        <p:txBody>
          <a:bodyPr/>
          <a:lstStyle/>
          <a:p>
            <a:r>
              <a:rPr lang="en-US" dirty="0"/>
              <a:t>Acknowledgements</a:t>
            </a:r>
          </a:p>
        </p:txBody>
      </p:sp>
      <p:sp>
        <p:nvSpPr>
          <p:cNvPr id="3" name="Content Placeholder 2"/>
          <p:cNvSpPr>
            <a:spLocks noGrp="1"/>
          </p:cNvSpPr>
          <p:nvPr>
            <p:ph idx="1"/>
          </p:nvPr>
        </p:nvSpPr>
        <p:spPr>
          <a:xfrm>
            <a:off x="3728279" y="2077675"/>
            <a:ext cx="1687441" cy="365125"/>
          </a:xfrm>
        </p:spPr>
        <p:txBody>
          <a:bodyPr>
            <a:noAutofit/>
          </a:bodyPr>
          <a:lstStyle/>
          <a:p>
            <a:pPr marL="0" indent="0">
              <a:buNone/>
            </a:pPr>
            <a:r>
              <a:rPr lang="en-US" sz="1600" dirty="0"/>
              <a:t>Guilherme Pereira</a:t>
            </a:r>
          </a:p>
        </p:txBody>
      </p:sp>
      <p:sp>
        <p:nvSpPr>
          <p:cNvPr id="6" name="Date Placeholder 5">
            <a:extLst>
              <a:ext uri="{FF2B5EF4-FFF2-40B4-BE49-F238E27FC236}">
                <a16:creationId xmlns:a16="http://schemas.microsoft.com/office/drawing/2014/main" id="{CE505A7C-A7C2-0749-9404-A5B2B0EF5E8C}"/>
              </a:ext>
            </a:extLst>
          </p:cNvPr>
          <p:cNvSpPr>
            <a:spLocks noGrp="1"/>
          </p:cNvSpPr>
          <p:nvPr>
            <p:ph type="dt" sz="half" idx="10"/>
          </p:nvPr>
        </p:nvSpPr>
        <p:spPr/>
        <p:txBody>
          <a:bodyPr/>
          <a:lstStyle/>
          <a:p>
            <a:pPr>
              <a:defRPr/>
            </a:pPr>
            <a:fld id="{A93B4BFC-21DB-B349-A0E1-28E8CAD52BCA}" type="datetime1">
              <a:rPr lang="en-US" smtClean="0"/>
              <a:t>2/22/22</a:t>
            </a:fld>
            <a:endParaRPr lang="en-US"/>
          </a:p>
        </p:txBody>
      </p:sp>
      <p:grpSp>
        <p:nvGrpSpPr>
          <p:cNvPr id="10" name="Group 9">
            <a:extLst>
              <a:ext uri="{FF2B5EF4-FFF2-40B4-BE49-F238E27FC236}">
                <a16:creationId xmlns:a16="http://schemas.microsoft.com/office/drawing/2014/main" id="{25FD69FC-12B4-5F40-806A-9987CBD64638}"/>
              </a:ext>
            </a:extLst>
          </p:cNvPr>
          <p:cNvGrpSpPr/>
          <p:nvPr/>
        </p:nvGrpSpPr>
        <p:grpSpPr>
          <a:xfrm>
            <a:off x="3329030" y="3748356"/>
            <a:ext cx="5772350" cy="3033767"/>
            <a:chOff x="317302" y="2464160"/>
            <a:chExt cx="8033596" cy="4313494"/>
          </a:xfrm>
        </p:grpSpPr>
        <p:grpSp>
          <p:nvGrpSpPr>
            <p:cNvPr id="9" name="Group 8">
              <a:extLst>
                <a:ext uri="{FF2B5EF4-FFF2-40B4-BE49-F238E27FC236}">
                  <a16:creationId xmlns:a16="http://schemas.microsoft.com/office/drawing/2014/main" id="{051FBB46-CB8D-2F4F-A45C-4045B05DC484}"/>
                </a:ext>
              </a:extLst>
            </p:cNvPr>
            <p:cNvGrpSpPr/>
            <p:nvPr/>
          </p:nvGrpSpPr>
          <p:grpSpPr>
            <a:xfrm>
              <a:off x="317302" y="2464160"/>
              <a:ext cx="8033596" cy="4313494"/>
              <a:chOff x="317302" y="2464160"/>
              <a:chExt cx="8033596" cy="4313494"/>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7302" y="2464160"/>
                <a:ext cx="8033596" cy="4313494"/>
              </a:xfrm>
              <a:prstGeom prst="rect">
                <a:avLst/>
              </a:prstGeom>
            </p:spPr>
          </p:pic>
          <p:pic>
            <p:nvPicPr>
              <p:cNvPr id="7" name="Picture 4" descr="http://www.gavi.org/uploadedImages/About_the_Alliance/Partners_in_the_Alliance/Logos/gates-foundation_340.gif"/>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106407" y="5815245"/>
                <a:ext cx="2117033" cy="8468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8F2A808-5EA2-B64F-B858-2AA639B2C1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7302" y="2464160"/>
                <a:ext cx="982580" cy="1012227"/>
              </a:xfrm>
              <a:prstGeom prst="rect">
                <a:avLst/>
              </a:prstGeom>
            </p:spPr>
          </p:pic>
        </p:grpSp>
        <p:pic>
          <p:nvPicPr>
            <p:cNvPr id="8" name="Picture 7">
              <a:extLst>
                <a:ext uri="{FF2B5EF4-FFF2-40B4-BE49-F238E27FC236}">
                  <a16:creationId xmlns:a16="http://schemas.microsoft.com/office/drawing/2014/main" id="{4B8032C5-35B0-DA47-81E9-944EAA9E22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31740" y="2473397"/>
              <a:ext cx="919157" cy="940287"/>
            </a:xfrm>
            <a:prstGeom prst="rect">
              <a:avLst/>
            </a:prstGeom>
          </p:spPr>
        </p:pic>
      </p:grpSp>
      <p:pic>
        <p:nvPicPr>
          <p:cNvPr id="1026" name="Picture 2">
            <a:extLst>
              <a:ext uri="{FF2B5EF4-FFF2-40B4-BE49-F238E27FC236}">
                <a16:creationId xmlns:a16="http://schemas.microsoft.com/office/drawing/2014/main" id="{66E2E617-5923-0F45-867F-2AAD0BB7FDB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86641" y="1257197"/>
            <a:ext cx="1372984" cy="67741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3AE3BC9-635F-374C-ADB4-0722326EA734}"/>
              </a:ext>
            </a:extLst>
          </p:cNvPr>
          <p:cNvSpPr txBox="1"/>
          <p:nvPr/>
        </p:nvSpPr>
        <p:spPr>
          <a:xfrm>
            <a:off x="362249" y="1966132"/>
            <a:ext cx="2966781" cy="584775"/>
          </a:xfrm>
          <a:prstGeom prst="rect">
            <a:avLst/>
          </a:prstGeom>
          <a:noFill/>
        </p:spPr>
        <p:txBody>
          <a:bodyPr wrap="square">
            <a:spAutoFit/>
          </a:bodyPr>
          <a:lstStyle/>
          <a:p>
            <a:pPr algn="ctr"/>
            <a:r>
              <a:rPr lang="en-US" sz="1600" dirty="0"/>
              <a:t>Gabriel Gesteira, Zhao-Bang Zeng, Craig Yencho</a:t>
            </a:r>
          </a:p>
        </p:txBody>
      </p:sp>
      <p:pic>
        <p:nvPicPr>
          <p:cNvPr id="1032" name="Picture 8" descr="University of São Paulo (Universidade de São Paulo) | Tethys Engineering">
            <a:extLst>
              <a:ext uri="{FF2B5EF4-FFF2-40B4-BE49-F238E27FC236}">
                <a16:creationId xmlns:a16="http://schemas.microsoft.com/office/drawing/2014/main" id="{F7D861FE-7B3C-E940-81D2-0BFC952C2D89}"/>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7013469" y="1202704"/>
            <a:ext cx="1082328" cy="7825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6EB21C0-E5A2-3F4B-A2BF-71A33F82C11C}"/>
              </a:ext>
            </a:extLst>
          </p:cNvPr>
          <p:cNvSpPr txBox="1"/>
          <p:nvPr/>
        </p:nvSpPr>
        <p:spPr>
          <a:xfrm>
            <a:off x="6169079" y="2104246"/>
            <a:ext cx="2771108" cy="338554"/>
          </a:xfrm>
          <a:prstGeom prst="rect">
            <a:avLst/>
          </a:prstGeom>
          <a:noFill/>
        </p:spPr>
        <p:txBody>
          <a:bodyPr wrap="square">
            <a:spAutoFit/>
          </a:bodyPr>
          <a:lstStyle/>
          <a:p>
            <a:pPr algn="ctr"/>
            <a:r>
              <a:rPr lang="en-US" sz="1600" dirty="0"/>
              <a:t>Antonio Augusto Franco Garcia</a:t>
            </a:r>
          </a:p>
        </p:txBody>
      </p:sp>
      <p:pic>
        <p:nvPicPr>
          <p:cNvPr id="1034" name="Picture 10" descr="Universidade Federal de Viçosa (UFV) : Rankings, Fees &amp; Courses Details |  Top Universities">
            <a:extLst>
              <a:ext uri="{FF2B5EF4-FFF2-40B4-BE49-F238E27FC236}">
                <a16:creationId xmlns:a16="http://schemas.microsoft.com/office/drawing/2014/main" id="{349A31AE-2EE1-3641-B289-8829A9BDDD52}"/>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4036722" y="1301742"/>
            <a:ext cx="1082328" cy="5883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 University of Tennessee Logo | Brand Guidelines">
            <a:extLst>
              <a:ext uri="{FF2B5EF4-FFF2-40B4-BE49-F238E27FC236}">
                <a16:creationId xmlns:a16="http://schemas.microsoft.com/office/drawing/2014/main" id="{76689B58-1BC0-4049-A83B-6166B8B05F38}"/>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l="13707" t="27904" r="12867" b="31781"/>
          <a:stretch/>
        </p:blipFill>
        <p:spPr bwMode="auto">
          <a:xfrm>
            <a:off x="714806" y="2713074"/>
            <a:ext cx="1716654" cy="437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6EFE854-13F9-4A4F-8AB3-1AC3D384FFFD}"/>
              </a:ext>
            </a:extLst>
          </p:cNvPr>
          <p:cNvSpPr txBox="1"/>
          <p:nvPr/>
        </p:nvSpPr>
        <p:spPr>
          <a:xfrm>
            <a:off x="918330" y="3261191"/>
            <a:ext cx="1309605" cy="338554"/>
          </a:xfrm>
          <a:prstGeom prst="rect">
            <a:avLst/>
          </a:prstGeom>
          <a:noFill/>
        </p:spPr>
        <p:txBody>
          <a:bodyPr wrap="square">
            <a:spAutoFit/>
          </a:bodyPr>
          <a:lstStyle/>
          <a:p>
            <a:pPr algn="ctr"/>
            <a:r>
              <a:rPr lang="en-US" sz="1600" dirty="0"/>
              <a:t>Bode Olukolu</a:t>
            </a:r>
          </a:p>
        </p:txBody>
      </p:sp>
      <p:pic>
        <p:nvPicPr>
          <p:cNvPr id="1038" name="Picture 14" descr="BTI-Logo-with-new-vision - Alliance for Science">
            <a:extLst>
              <a:ext uri="{FF2B5EF4-FFF2-40B4-BE49-F238E27FC236}">
                <a16:creationId xmlns:a16="http://schemas.microsoft.com/office/drawing/2014/main" id="{52EF2EBF-AAE2-D140-BA69-8EB6D47471C8}"/>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854956" y="2457768"/>
            <a:ext cx="1434085" cy="72550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CD13934-4F05-2E43-8F64-E626BAB1C124}"/>
              </a:ext>
            </a:extLst>
          </p:cNvPr>
          <p:cNvSpPr txBox="1"/>
          <p:nvPr/>
        </p:nvSpPr>
        <p:spPr>
          <a:xfrm>
            <a:off x="3476131" y="3259723"/>
            <a:ext cx="2154850" cy="338554"/>
          </a:xfrm>
          <a:prstGeom prst="rect">
            <a:avLst/>
          </a:prstGeom>
          <a:noFill/>
        </p:spPr>
        <p:txBody>
          <a:bodyPr wrap="square">
            <a:spAutoFit/>
          </a:bodyPr>
          <a:lstStyle/>
          <a:p>
            <a:pPr algn="ctr"/>
            <a:r>
              <a:rPr lang="en-US" sz="1600" dirty="0"/>
              <a:t>Shan Wu, Zhangjun Fei</a:t>
            </a:r>
          </a:p>
        </p:txBody>
      </p:sp>
      <p:sp>
        <p:nvSpPr>
          <p:cNvPr id="28" name="TextBox 27">
            <a:extLst>
              <a:ext uri="{FF2B5EF4-FFF2-40B4-BE49-F238E27FC236}">
                <a16:creationId xmlns:a16="http://schemas.microsoft.com/office/drawing/2014/main" id="{2226B46A-603B-FB4D-AD2E-3408084B2D8A}"/>
              </a:ext>
            </a:extLst>
          </p:cNvPr>
          <p:cNvSpPr txBox="1"/>
          <p:nvPr/>
        </p:nvSpPr>
        <p:spPr>
          <a:xfrm>
            <a:off x="6249920" y="3374457"/>
            <a:ext cx="2469108" cy="338554"/>
          </a:xfrm>
          <a:prstGeom prst="rect">
            <a:avLst/>
          </a:prstGeom>
          <a:noFill/>
        </p:spPr>
        <p:txBody>
          <a:bodyPr wrap="square">
            <a:spAutoFit/>
          </a:bodyPr>
          <a:lstStyle/>
          <a:p>
            <a:pPr algn="ctr"/>
            <a:r>
              <a:rPr lang="en-US" sz="1600" dirty="0"/>
              <a:t>Dorcus C. Gemenet</a:t>
            </a:r>
          </a:p>
        </p:txBody>
      </p:sp>
      <p:pic>
        <p:nvPicPr>
          <p:cNvPr id="22" name="Picture 21">
            <a:extLst>
              <a:ext uri="{FF2B5EF4-FFF2-40B4-BE49-F238E27FC236}">
                <a16:creationId xmlns:a16="http://schemas.microsoft.com/office/drawing/2014/main" id="{2C63EBA3-B56A-4341-B42B-E4726743DC6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98846" y="2528267"/>
            <a:ext cx="1911573" cy="846190"/>
          </a:xfrm>
          <a:prstGeom prst="rect">
            <a:avLst/>
          </a:prstGeom>
        </p:spPr>
      </p:pic>
      <p:pic>
        <p:nvPicPr>
          <p:cNvPr id="24" name="Picture 23">
            <a:extLst>
              <a:ext uri="{FF2B5EF4-FFF2-40B4-BE49-F238E27FC236}">
                <a16:creationId xmlns:a16="http://schemas.microsoft.com/office/drawing/2014/main" id="{97A7F71C-5C29-BD49-91E7-B89F39DD5AB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382351" y="4090819"/>
            <a:ext cx="1456893" cy="571081"/>
          </a:xfrm>
          <a:prstGeom prst="rect">
            <a:avLst/>
          </a:prstGeom>
        </p:spPr>
      </p:pic>
      <p:pic>
        <p:nvPicPr>
          <p:cNvPr id="1042" name="Picture 18" descr="Science Foundation for Livelihoods and Development (SCIFODE) | Our Partners">
            <a:extLst>
              <a:ext uri="{FF2B5EF4-FFF2-40B4-BE49-F238E27FC236}">
                <a16:creationId xmlns:a16="http://schemas.microsoft.com/office/drawing/2014/main" id="{C5EE87C4-AC54-3445-AF96-EC60E3BF99AA}"/>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10497" y="4008308"/>
            <a:ext cx="1008617" cy="5975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4AAA0F6-8BB4-CC48-958D-7D22A553D853}"/>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28189" y="4908682"/>
            <a:ext cx="2892674" cy="1296265"/>
          </a:xfrm>
          <a:prstGeom prst="rect">
            <a:avLst/>
          </a:prstGeom>
        </p:spPr>
      </p:pic>
    </p:spTree>
    <p:extLst>
      <p:ext uri="{BB962C8B-B14F-4D97-AF65-F5344CB8AC3E}">
        <p14:creationId xmlns:p14="http://schemas.microsoft.com/office/powerpoint/2010/main" val="2729919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85EB-6A52-5C4B-B6B5-63674B7F8CD1}"/>
              </a:ext>
            </a:extLst>
          </p:cNvPr>
          <p:cNvSpPr>
            <a:spLocks noGrp="1"/>
          </p:cNvSpPr>
          <p:nvPr>
            <p:ph type="title"/>
          </p:nvPr>
        </p:nvSpPr>
        <p:spPr/>
        <p:txBody>
          <a:bodyPr/>
          <a:lstStyle/>
          <a:p>
            <a:r>
              <a:rPr lang="en-US" dirty="0"/>
              <a:t>References</a:t>
            </a:r>
          </a:p>
        </p:txBody>
      </p:sp>
      <p:sp>
        <p:nvSpPr>
          <p:cNvPr id="7" name="Content Placeholder 2">
            <a:extLst>
              <a:ext uri="{FF2B5EF4-FFF2-40B4-BE49-F238E27FC236}">
                <a16:creationId xmlns:a16="http://schemas.microsoft.com/office/drawing/2014/main" id="{D5158BDD-F06B-B64D-8F75-49CC811E5DBD}"/>
              </a:ext>
            </a:extLst>
          </p:cNvPr>
          <p:cNvSpPr>
            <a:spLocks noGrp="1"/>
          </p:cNvSpPr>
          <p:nvPr>
            <p:ph idx="1"/>
          </p:nvPr>
        </p:nvSpPr>
        <p:spPr>
          <a:xfrm>
            <a:off x="80243" y="1347967"/>
            <a:ext cx="8704839" cy="5318020"/>
          </a:xfrm>
        </p:spPr>
        <p:txBody>
          <a:bodyPr>
            <a:noAutofit/>
          </a:bodyPr>
          <a:lstStyle/>
          <a:p>
            <a:r>
              <a:rPr lang="en-US" sz="1300" dirty="0"/>
              <a:t>Haldane, J. Theoretical Genetics of Autopolyploids. </a:t>
            </a:r>
            <a:r>
              <a:rPr lang="en-US" sz="1300" i="1" dirty="0"/>
              <a:t>J. Genet.</a:t>
            </a:r>
            <a:r>
              <a:rPr lang="en-US" sz="1300" dirty="0"/>
              <a:t> </a:t>
            </a:r>
            <a:r>
              <a:rPr lang="en-US" sz="1300" b="1" dirty="0"/>
              <a:t>22</a:t>
            </a:r>
            <a:r>
              <a:rPr lang="en-US" sz="1300" dirty="0"/>
              <a:t>, 359–372 (1930).</a:t>
            </a:r>
          </a:p>
          <a:p>
            <a:r>
              <a:rPr lang="en-US" sz="1300" dirty="0"/>
              <a:t>Mather, K. Reductional and equational separation of the chromosomes in bivalents and </a:t>
            </a:r>
            <a:r>
              <a:rPr lang="en-US" sz="1300" dirty="0" err="1"/>
              <a:t>multivalents</a:t>
            </a:r>
            <a:r>
              <a:rPr lang="en-US" sz="1300" dirty="0"/>
              <a:t>. </a:t>
            </a:r>
            <a:r>
              <a:rPr lang="en-US" sz="1300" i="1" dirty="0"/>
              <a:t>J. Genet.</a:t>
            </a:r>
            <a:r>
              <a:rPr lang="en-US" sz="1300" dirty="0"/>
              <a:t> </a:t>
            </a:r>
            <a:r>
              <a:rPr lang="en-US" sz="1300" b="1" dirty="0"/>
              <a:t>30</a:t>
            </a:r>
            <a:r>
              <a:rPr lang="en-US" sz="1300" dirty="0"/>
              <a:t>, 53–78 (1935).</a:t>
            </a:r>
          </a:p>
          <a:p>
            <a:r>
              <a:rPr lang="en-US" sz="1300" dirty="0"/>
              <a:t>Mather, K. Segregation and linkage in autotetraploids. </a:t>
            </a:r>
            <a:r>
              <a:rPr lang="en-US" sz="1300" i="1" dirty="0"/>
              <a:t>J. Genet.</a:t>
            </a:r>
            <a:r>
              <a:rPr lang="en-US" sz="1300" dirty="0"/>
              <a:t> </a:t>
            </a:r>
            <a:r>
              <a:rPr lang="en-US" sz="1300" b="1" dirty="0"/>
              <a:t>32</a:t>
            </a:r>
            <a:r>
              <a:rPr lang="en-US" sz="1300" dirty="0"/>
              <a:t>, 287–314 (1936).</a:t>
            </a:r>
          </a:p>
          <a:p>
            <a:r>
              <a:rPr lang="en-US" sz="1300" dirty="0"/>
              <a:t>Mather, K. </a:t>
            </a:r>
            <a:r>
              <a:rPr lang="en-US" sz="1300" i="1" dirty="0"/>
              <a:t>The measurement of linkage in heredity</a:t>
            </a:r>
            <a:r>
              <a:rPr lang="en-US" sz="1300" dirty="0"/>
              <a:t>. (1938).</a:t>
            </a:r>
          </a:p>
          <a:p>
            <a:r>
              <a:rPr lang="en-US" sz="1300" dirty="0"/>
              <a:t>Fisher, R. A. The theory of linkage in polysomic inheritance. </a:t>
            </a:r>
            <a:r>
              <a:rPr lang="en-US" sz="1300" i="1" dirty="0"/>
              <a:t>Philos. Trans. R. Soc. </a:t>
            </a:r>
            <a:r>
              <a:rPr lang="en-US" sz="1300" i="1" dirty="0" err="1"/>
              <a:t>Lond</a:t>
            </a:r>
            <a:r>
              <a:rPr lang="en-US" sz="1300" i="1" dirty="0"/>
              <a:t>. B. Biol. Sci.</a:t>
            </a:r>
            <a:r>
              <a:rPr lang="en-US" sz="1300" dirty="0"/>
              <a:t> </a:t>
            </a:r>
            <a:r>
              <a:rPr lang="en-US" sz="1300" b="1" dirty="0"/>
              <a:t>233</a:t>
            </a:r>
            <a:r>
              <a:rPr lang="en-US" sz="1300" dirty="0"/>
              <a:t>, 55–87 (1947).</a:t>
            </a:r>
          </a:p>
          <a:p>
            <a:r>
              <a:rPr lang="en-US" sz="1300" dirty="0"/>
              <a:t>Lander, E. S. &amp; Green, P. Construction of multilocus genetic linkage maps in humans. </a:t>
            </a:r>
            <a:r>
              <a:rPr lang="en-US" sz="1300" i="1" dirty="0"/>
              <a:t>Proc. Natl. Acad. Sci. U. S. A.</a:t>
            </a:r>
            <a:r>
              <a:rPr lang="en-US" sz="1300" dirty="0"/>
              <a:t> </a:t>
            </a:r>
            <a:r>
              <a:rPr lang="en-US" sz="1300" b="1" dirty="0"/>
              <a:t>84</a:t>
            </a:r>
            <a:r>
              <a:rPr lang="en-US" sz="1300" dirty="0"/>
              <a:t>, 2363–2367 (1987).</a:t>
            </a:r>
          </a:p>
          <a:p>
            <a:r>
              <a:rPr lang="en-US" sz="1300" dirty="0" err="1"/>
              <a:t>Rabiner</a:t>
            </a:r>
            <a:r>
              <a:rPr lang="en-US" sz="1300" dirty="0"/>
              <a:t>, L. R. A tutorial on hidden Markov models and selected applications in speech recognition. </a:t>
            </a:r>
            <a:r>
              <a:rPr lang="en-US" sz="1300" i="1" dirty="0"/>
              <a:t>Proc. IEEE</a:t>
            </a:r>
            <a:r>
              <a:rPr lang="en-US" sz="1300" dirty="0"/>
              <a:t> </a:t>
            </a:r>
            <a:r>
              <a:rPr lang="en-US" sz="1300" b="1" dirty="0"/>
              <a:t>77</a:t>
            </a:r>
            <a:r>
              <a:rPr lang="en-US" sz="1300" dirty="0"/>
              <a:t>, 257–286 (1989).</a:t>
            </a:r>
          </a:p>
          <a:p>
            <a:r>
              <a:rPr lang="en-US" sz="1300" dirty="0" err="1"/>
              <a:t>Ripol</a:t>
            </a:r>
            <a:r>
              <a:rPr lang="en-US" sz="1300" dirty="0"/>
              <a:t>, M. I., Churchill, G. A., Silva, J. A. G. Da &amp; Sorrells, M. Statistical aspects of genetic mapping in autopolyploids. </a:t>
            </a:r>
            <a:r>
              <a:rPr lang="en-US" sz="1300" i="1" dirty="0"/>
              <a:t>Gene</a:t>
            </a:r>
            <a:r>
              <a:rPr lang="en-US" sz="1300" dirty="0"/>
              <a:t> </a:t>
            </a:r>
            <a:r>
              <a:rPr lang="en-US" sz="1300" b="1" dirty="0"/>
              <a:t>235</a:t>
            </a:r>
            <a:r>
              <a:rPr lang="en-US" sz="1300" dirty="0"/>
              <a:t>, 31–41 (1999).</a:t>
            </a:r>
          </a:p>
          <a:p>
            <a:r>
              <a:rPr lang="en-US" sz="1300" dirty="0"/>
              <a:t>Luo, Z. W., Zhang, R. M. &amp; </a:t>
            </a:r>
            <a:r>
              <a:rPr lang="en-US" sz="1300" dirty="0" err="1"/>
              <a:t>Kearsey</a:t>
            </a:r>
            <a:r>
              <a:rPr lang="en-US" sz="1300" dirty="0"/>
              <a:t>, M. J. Theoretical basis for genetic linkage analysis in autotetraploid species. </a:t>
            </a:r>
            <a:r>
              <a:rPr lang="en-US" sz="1300" i="1" dirty="0"/>
              <a:t>Proc. Natl. Acad. Sci. U. S. A.</a:t>
            </a:r>
            <a:r>
              <a:rPr lang="en-US" sz="1300" dirty="0"/>
              <a:t> </a:t>
            </a:r>
            <a:r>
              <a:rPr lang="en-US" sz="1300" b="1" dirty="0"/>
              <a:t>101</a:t>
            </a:r>
            <a:r>
              <a:rPr lang="en-US" sz="1300" dirty="0"/>
              <a:t>, 7040–7045 (2004).</a:t>
            </a:r>
          </a:p>
          <a:p>
            <a:r>
              <a:rPr lang="en-US" sz="1300" dirty="0"/>
              <a:t>Leach, L. J., Wang, L., </a:t>
            </a:r>
            <a:r>
              <a:rPr lang="en-US" sz="1300" dirty="0" err="1"/>
              <a:t>Kearsey</a:t>
            </a:r>
            <a:r>
              <a:rPr lang="en-US" sz="1300" dirty="0"/>
              <a:t>, M. J. &amp; Luo, Z. Multilocus </a:t>
            </a:r>
            <a:r>
              <a:rPr lang="en-US" sz="1300" dirty="0" err="1"/>
              <a:t>tetrasomic</a:t>
            </a:r>
            <a:r>
              <a:rPr lang="en-US" sz="1300" dirty="0"/>
              <a:t> linkage analysis using hidden Markov chain model. </a:t>
            </a:r>
            <a:r>
              <a:rPr lang="en-US" sz="1300" i="1" dirty="0"/>
              <a:t>Proc. Natl. Acad. Sci. U. S. A.</a:t>
            </a:r>
            <a:r>
              <a:rPr lang="en-US" sz="1300" dirty="0"/>
              <a:t> </a:t>
            </a:r>
            <a:r>
              <a:rPr lang="en-US" sz="1300" b="1" dirty="0"/>
              <a:t>107</a:t>
            </a:r>
            <a:r>
              <a:rPr lang="en-US" sz="1300" dirty="0"/>
              <a:t>, 4270–4274 (2010).</a:t>
            </a:r>
          </a:p>
          <a:p>
            <a:r>
              <a:rPr lang="en-US" sz="1300" dirty="0"/>
              <a:t>Hackett, C. a., McLean, K. &amp; Bryan, G. J. Linkage Analysis and QTL Mapping Using SNP Dosage Data in a Tetraploid Potato Mapping Population. </a:t>
            </a:r>
            <a:r>
              <a:rPr lang="en-US" sz="1300" i="1" dirty="0" err="1"/>
              <a:t>PLoS</a:t>
            </a:r>
            <a:r>
              <a:rPr lang="en-US" sz="1300" i="1" dirty="0"/>
              <a:t> One</a:t>
            </a:r>
            <a:r>
              <a:rPr lang="en-US" sz="1300" dirty="0"/>
              <a:t> </a:t>
            </a:r>
            <a:r>
              <a:rPr lang="en-US" sz="1300" b="1" dirty="0"/>
              <a:t>8</a:t>
            </a:r>
            <a:r>
              <a:rPr lang="en-US" sz="1300" dirty="0"/>
              <a:t>, (2013).</a:t>
            </a:r>
          </a:p>
          <a:p>
            <a:r>
              <a:rPr lang="en-US" sz="1300" dirty="0"/>
              <a:t>Zheng, C. </a:t>
            </a:r>
            <a:r>
              <a:rPr lang="en-US" sz="1300" i="1" dirty="0"/>
              <a:t>et al.</a:t>
            </a:r>
            <a:r>
              <a:rPr lang="en-US" sz="1300" dirty="0"/>
              <a:t> Probabilistic Multilocus Haplotype Reconstruction in Outcrossing Tetraploids. </a:t>
            </a:r>
            <a:r>
              <a:rPr lang="en-US" sz="1300" i="1" dirty="0"/>
              <a:t>Genetics</a:t>
            </a:r>
            <a:r>
              <a:rPr lang="en-US" sz="1300" dirty="0"/>
              <a:t> </a:t>
            </a:r>
            <a:r>
              <a:rPr lang="en-US" sz="1300" b="1" dirty="0"/>
              <a:t>203</a:t>
            </a:r>
            <a:r>
              <a:rPr lang="en-US" sz="1300" dirty="0"/>
              <a:t>, 119–131 (2016).</a:t>
            </a:r>
          </a:p>
          <a:p>
            <a:r>
              <a:rPr lang="en-US" sz="1300" dirty="0"/>
              <a:t>Bourke, P. M. Genetic mapping in polyploids. (Wageningen University, 2018).</a:t>
            </a:r>
          </a:p>
          <a:p>
            <a:r>
              <a:rPr lang="en-US" sz="1300" dirty="0"/>
              <a:t>Mollinari, M. &amp; Garcia, A. A. F. Linkage Analysis and Haplotype Phasing in Experimental Autopolyploid Populations with High Ploidy Level Using Hidden Markov Models. </a:t>
            </a:r>
            <a:r>
              <a:rPr lang="en-US" sz="1300" i="1" dirty="0"/>
              <a:t>G3</a:t>
            </a:r>
            <a:r>
              <a:rPr lang="en-US" sz="1300" dirty="0"/>
              <a:t> </a:t>
            </a:r>
            <a:r>
              <a:rPr lang="en-US" sz="1300" b="1" dirty="0"/>
              <a:t>9</a:t>
            </a:r>
            <a:r>
              <a:rPr lang="en-US" sz="1300" dirty="0"/>
              <a:t>, 3297–3314 (2019).</a:t>
            </a:r>
          </a:p>
        </p:txBody>
      </p:sp>
    </p:spTree>
    <p:extLst>
      <p:ext uri="{BB962C8B-B14F-4D97-AF65-F5344CB8AC3E}">
        <p14:creationId xmlns:p14="http://schemas.microsoft.com/office/powerpoint/2010/main" val="3728935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494"/>
            <a:ext cx="7886700" cy="1268629"/>
          </a:xfrm>
        </p:spPr>
        <p:txBody>
          <a:bodyPr>
            <a:normAutofit/>
          </a:bodyPr>
          <a:lstStyle/>
          <a:p>
            <a:r>
              <a:rPr lang="en-US" dirty="0"/>
              <a:t>Polyploid species</a:t>
            </a:r>
          </a:p>
        </p:txBody>
      </p:sp>
      <p:pic>
        <p:nvPicPr>
          <p:cNvPr id="46" name="Picture 45">
            <a:extLst>
              <a:ext uri="{FF2B5EF4-FFF2-40B4-BE49-F238E27FC236}">
                <a16:creationId xmlns:a16="http://schemas.microsoft.com/office/drawing/2014/main" id="{8E08724E-0896-B148-97B2-43621A3FAE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234" y="1290045"/>
            <a:ext cx="3632238" cy="1631105"/>
          </a:xfrm>
          <a:prstGeom prst="rect">
            <a:avLst/>
          </a:prstGeom>
        </p:spPr>
      </p:pic>
      <p:pic>
        <p:nvPicPr>
          <p:cNvPr id="65" name="Picture 64">
            <a:extLst>
              <a:ext uri="{FF2B5EF4-FFF2-40B4-BE49-F238E27FC236}">
                <a16:creationId xmlns:a16="http://schemas.microsoft.com/office/drawing/2014/main" id="{94E05969-0CC1-C341-A69B-53C67C82B20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234" y="1290045"/>
            <a:ext cx="3632238" cy="1631105"/>
          </a:xfrm>
          <a:prstGeom prst="rect">
            <a:avLst/>
          </a:prstGeom>
        </p:spPr>
      </p:pic>
      <p:sp>
        <p:nvSpPr>
          <p:cNvPr id="66" name="Rectangle 65">
            <a:extLst>
              <a:ext uri="{FF2B5EF4-FFF2-40B4-BE49-F238E27FC236}">
                <a16:creationId xmlns:a16="http://schemas.microsoft.com/office/drawing/2014/main" id="{782017CF-A9D9-8F41-981F-1C3503D222FC}"/>
              </a:ext>
            </a:extLst>
          </p:cNvPr>
          <p:cNvSpPr/>
          <p:nvPr/>
        </p:nvSpPr>
        <p:spPr>
          <a:xfrm>
            <a:off x="231052" y="2947188"/>
            <a:ext cx="2071273" cy="646331"/>
          </a:xfrm>
          <a:prstGeom prst="rect">
            <a:avLst/>
          </a:prstGeom>
        </p:spPr>
        <p:txBody>
          <a:bodyPr wrap="square">
            <a:spAutoFit/>
          </a:bodyPr>
          <a:lstStyle/>
          <a:p>
            <a:r>
              <a:rPr lang="en-US" dirty="0"/>
              <a:t>Multiple sets have the </a:t>
            </a:r>
            <a:r>
              <a:rPr lang="en-US" dirty="0">
                <a:solidFill>
                  <a:srgbClr val="FF0000"/>
                </a:solidFill>
              </a:rPr>
              <a:t>same</a:t>
            </a:r>
            <a:r>
              <a:rPr lang="en-US" dirty="0"/>
              <a:t> origin</a:t>
            </a:r>
          </a:p>
        </p:txBody>
      </p:sp>
      <p:sp>
        <p:nvSpPr>
          <p:cNvPr id="67" name="Rectangle 66">
            <a:extLst>
              <a:ext uri="{FF2B5EF4-FFF2-40B4-BE49-F238E27FC236}">
                <a16:creationId xmlns:a16="http://schemas.microsoft.com/office/drawing/2014/main" id="{B81A3F03-5723-8A4E-B3CC-EC2A7F934A1D}"/>
              </a:ext>
            </a:extLst>
          </p:cNvPr>
          <p:cNvSpPr/>
          <p:nvPr/>
        </p:nvSpPr>
        <p:spPr>
          <a:xfrm>
            <a:off x="2456521" y="2947188"/>
            <a:ext cx="2090839" cy="646331"/>
          </a:xfrm>
          <a:prstGeom prst="rect">
            <a:avLst/>
          </a:prstGeom>
        </p:spPr>
        <p:txBody>
          <a:bodyPr wrap="square">
            <a:spAutoFit/>
          </a:bodyPr>
          <a:lstStyle/>
          <a:p>
            <a:r>
              <a:rPr lang="en-US" dirty="0"/>
              <a:t>Multiple sets have </a:t>
            </a:r>
            <a:r>
              <a:rPr lang="en-US" dirty="0">
                <a:solidFill>
                  <a:srgbClr val="FF0000"/>
                </a:solidFill>
              </a:rPr>
              <a:t>different</a:t>
            </a:r>
            <a:r>
              <a:rPr lang="en-US" dirty="0"/>
              <a:t> origins</a:t>
            </a:r>
          </a:p>
        </p:txBody>
      </p:sp>
      <p:pic>
        <p:nvPicPr>
          <p:cNvPr id="68" name="Picture 67">
            <a:extLst>
              <a:ext uri="{FF2B5EF4-FFF2-40B4-BE49-F238E27FC236}">
                <a16:creationId xmlns:a16="http://schemas.microsoft.com/office/drawing/2014/main" id="{CFC24C1B-B51D-CE4A-AD29-30ED50F3615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1234" y="1290044"/>
            <a:ext cx="3632238" cy="1538117"/>
          </a:xfrm>
          <a:prstGeom prst="rect">
            <a:avLst/>
          </a:prstGeom>
        </p:spPr>
      </p:pic>
      <p:grpSp>
        <p:nvGrpSpPr>
          <p:cNvPr id="72" name="Group 71">
            <a:extLst>
              <a:ext uri="{FF2B5EF4-FFF2-40B4-BE49-F238E27FC236}">
                <a16:creationId xmlns:a16="http://schemas.microsoft.com/office/drawing/2014/main" id="{936C9489-5321-544E-8F7D-94541703B651}"/>
              </a:ext>
            </a:extLst>
          </p:cNvPr>
          <p:cNvGrpSpPr/>
          <p:nvPr/>
        </p:nvGrpSpPr>
        <p:grpSpPr>
          <a:xfrm>
            <a:off x="210027" y="4537925"/>
            <a:ext cx="1970315" cy="2320075"/>
            <a:chOff x="210027" y="4537925"/>
            <a:chExt cx="1970315" cy="2320075"/>
          </a:xfrm>
        </p:grpSpPr>
        <p:pic>
          <p:nvPicPr>
            <p:cNvPr id="73" name="Picture 72">
              <a:extLst>
                <a:ext uri="{FF2B5EF4-FFF2-40B4-BE49-F238E27FC236}">
                  <a16:creationId xmlns:a16="http://schemas.microsoft.com/office/drawing/2014/main" id="{7AA72F10-1356-C54A-82D7-8821B98B34D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3459" y="4870191"/>
              <a:ext cx="1876883" cy="1803400"/>
            </a:xfrm>
            <a:prstGeom prst="rect">
              <a:avLst/>
            </a:prstGeom>
          </p:spPr>
        </p:pic>
        <p:sp>
          <p:nvSpPr>
            <p:cNvPr id="74" name="TextBox 73">
              <a:extLst>
                <a:ext uri="{FF2B5EF4-FFF2-40B4-BE49-F238E27FC236}">
                  <a16:creationId xmlns:a16="http://schemas.microsoft.com/office/drawing/2014/main" id="{8B00F70B-355C-4D4F-8816-FE7FB58186EF}"/>
                </a:ext>
              </a:extLst>
            </p:cNvPr>
            <p:cNvSpPr txBox="1"/>
            <p:nvPr/>
          </p:nvSpPr>
          <p:spPr>
            <a:xfrm>
              <a:off x="210027" y="6611779"/>
              <a:ext cx="1023037" cy="246221"/>
            </a:xfrm>
            <a:prstGeom prst="rect">
              <a:avLst/>
            </a:prstGeom>
            <a:noFill/>
          </p:spPr>
          <p:txBody>
            <a:bodyPr wrap="none" rtlCol="0">
              <a:spAutoFit/>
            </a:bodyPr>
            <a:lstStyle/>
            <a:p>
              <a:r>
                <a:rPr lang="en-US" sz="1000" dirty="0"/>
                <a:t>Braz et al., 2018</a:t>
              </a:r>
            </a:p>
          </p:txBody>
        </p:sp>
        <p:sp>
          <p:nvSpPr>
            <p:cNvPr id="75" name="TextBox 74">
              <a:extLst>
                <a:ext uri="{FF2B5EF4-FFF2-40B4-BE49-F238E27FC236}">
                  <a16:creationId xmlns:a16="http://schemas.microsoft.com/office/drawing/2014/main" id="{977970AD-BD7F-A04D-B56F-BF03F59EB522}"/>
                </a:ext>
              </a:extLst>
            </p:cNvPr>
            <p:cNvSpPr txBox="1"/>
            <p:nvPr/>
          </p:nvSpPr>
          <p:spPr>
            <a:xfrm>
              <a:off x="340544" y="4537925"/>
              <a:ext cx="1785040" cy="307777"/>
            </a:xfrm>
            <a:prstGeom prst="rect">
              <a:avLst/>
            </a:prstGeom>
            <a:noFill/>
          </p:spPr>
          <p:txBody>
            <a:bodyPr wrap="none" rtlCol="0">
              <a:spAutoFit/>
            </a:bodyPr>
            <a:lstStyle/>
            <a:p>
              <a:r>
                <a:rPr lang="en-US" sz="1400" dirty="0"/>
                <a:t>Autotetraploid potato</a:t>
              </a:r>
            </a:p>
          </p:txBody>
        </p:sp>
      </p:grpSp>
      <p:pic>
        <p:nvPicPr>
          <p:cNvPr id="83" name="Picture 8" descr="Russian potato market: prices are steadily increasing | PotatoPro">
            <a:extLst>
              <a:ext uri="{FF2B5EF4-FFF2-40B4-BE49-F238E27FC236}">
                <a16:creationId xmlns:a16="http://schemas.microsoft.com/office/drawing/2014/main" id="{8322C421-137E-DC4D-AD29-DB6BB525A50A}"/>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55727" y="3812682"/>
            <a:ext cx="1161232" cy="72118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84107353-6DF0-AF4B-B706-93C8B67E7DC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40544" y="1284641"/>
            <a:ext cx="3632238" cy="1529637"/>
          </a:xfrm>
          <a:prstGeom prst="rect">
            <a:avLst/>
          </a:prstGeom>
        </p:spPr>
      </p:pic>
      <p:grpSp>
        <p:nvGrpSpPr>
          <p:cNvPr id="95" name="Group 94">
            <a:extLst>
              <a:ext uri="{FF2B5EF4-FFF2-40B4-BE49-F238E27FC236}">
                <a16:creationId xmlns:a16="http://schemas.microsoft.com/office/drawing/2014/main" id="{7EC543A3-3747-A140-BA55-72F69E5F95D3}"/>
              </a:ext>
            </a:extLst>
          </p:cNvPr>
          <p:cNvGrpSpPr/>
          <p:nvPr/>
        </p:nvGrpSpPr>
        <p:grpSpPr>
          <a:xfrm>
            <a:off x="2369270" y="4317939"/>
            <a:ext cx="1759275" cy="2601858"/>
            <a:chOff x="2397729" y="4305330"/>
            <a:chExt cx="1759275" cy="2601858"/>
          </a:xfrm>
        </p:grpSpPr>
        <p:grpSp>
          <p:nvGrpSpPr>
            <p:cNvPr id="96" name="Group 95">
              <a:extLst>
                <a:ext uri="{FF2B5EF4-FFF2-40B4-BE49-F238E27FC236}">
                  <a16:creationId xmlns:a16="http://schemas.microsoft.com/office/drawing/2014/main" id="{35E8D751-EC98-5F41-94D9-AD4146B9AC89}"/>
                </a:ext>
              </a:extLst>
            </p:cNvPr>
            <p:cNvGrpSpPr/>
            <p:nvPr/>
          </p:nvGrpSpPr>
          <p:grpSpPr>
            <a:xfrm>
              <a:off x="2397729" y="4613107"/>
              <a:ext cx="1678032" cy="2114563"/>
              <a:chOff x="2359118" y="4743437"/>
              <a:chExt cx="1678032" cy="2114563"/>
            </a:xfrm>
          </p:grpSpPr>
          <p:pic>
            <p:nvPicPr>
              <p:cNvPr id="99" name="Picture 98" descr="A picture containing text, monitor, screen, dark&#10;&#10;Description automatically generated">
                <a:extLst>
                  <a:ext uri="{FF2B5EF4-FFF2-40B4-BE49-F238E27FC236}">
                    <a16:creationId xmlns:a16="http://schemas.microsoft.com/office/drawing/2014/main" id="{C5308CD9-5158-8844-A219-51D202CF3DD7}"/>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359118" y="4743437"/>
                <a:ext cx="1678032" cy="1067008"/>
              </a:xfrm>
              <a:prstGeom prst="rect">
                <a:avLst/>
              </a:prstGeom>
            </p:spPr>
          </p:pic>
          <p:pic>
            <p:nvPicPr>
              <p:cNvPr id="100" name="Picture 99" descr="A picture containing text, monitor, screen, dark&#10;&#10;Description automatically generated">
                <a:extLst>
                  <a:ext uri="{FF2B5EF4-FFF2-40B4-BE49-F238E27FC236}">
                    <a16:creationId xmlns:a16="http://schemas.microsoft.com/office/drawing/2014/main" id="{500A5551-C50E-F345-8502-1804A60CD44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667426" y="5790992"/>
                <a:ext cx="1134107" cy="1067008"/>
              </a:xfrm>
              <a:prstGeom prst="rect">
                <a:avLst/>
              </a:prstGeom>
            </p:spPr>
          </p:pic>
        </p:grpSp>
        <p:sp>
          <p:nvSpPr>
            <p:cNvPr id="97" name="TextBox 96">
              <a:extLst>
                <a:ext uri="{FF2B5EF4-FFF2-40B4-BE49-F238E27FC236}">
                  <a16:creationId xmlns:a16="http://schemas.microsoft.com/office/drawing/2014/main" id="{80B77D12-373D-D14B-BA8F-1C79AC94A0D8}"/>
                </a:ext>
              </a:extLst>
            </p:cNvPr>
            <p:cNvSpPr txBox="1"/>
            <p:nvPr/>
          </p:nvSpPr>
          <p:spPr>
            <a:xfrm>
              <a:off x="2700343" y="6660967"/>
              <a:ext cx="1111202" cy="246221"/>
            </a:xfrm>
            <a:prstGeom prst="rect">
              <a:avLst/>
            </a:prstGeom>
            <a:noFill/>
          </p:spPr>
          <p:txBody>
            <a:bodyPr wrap="none" rtlCol="0">
              <a:spAutoFit/>
            </a:bodyPr>
            <a:lstStyle/>
            <a:p>
              <a:r>
                <a:rPr lang="en-US" sz="1000" dirty="0"/>
                <a:t>Zhang et al., 2013</a:t>
              </a:r>
            </a:p>
          </p:txBody>
        </p:sp>
        <p:sp>
          <p:nvSpPr>
            <p:cNvPr id="98" name="TextBox 97">
              <a:extLst>
                <a:ext uri="{FF2B5EF4-FFF2-40B4-BE49-F238E27FC236}">
                  <a16:creationId xmlns:a16="http://schemas.microsoft.com/office/drawing/2014/main" id="{39D57C7E-4152-B141-9F06-75BA94835C4F}"/>
                </a:ext>
              </a:extLst>
            </p:cNvPr>
            <p:cNvSpPr txBox="1"/>
            <p:nvPr/>
          </p:nvSpPr>
          <p:spPr>
            <a:xfrm>
              <a:off x="2481161" y="4305330"/>
              <a:ext cx="1675843" cy="307777"/>
            </a:xfrm>
            <a:prstGeom prst="rect">
              <a:avLst/>
            </a:prstGeom>
            <a:noFill/>
          </p:spPr>
          <p:txBody>
            <a:bodyPr wrap="none" rtlCol="0">
              <a:spAutoFit/>
            </a:bodyPr>
            <a:lstStyle/>
            <a:p>
              <a:r>
                <a:rPr lang="en-US" sz="1400" dirty="0"/>
                <a:t>Allohexaploid wheat</a:t>
              </a:r>
            </a:p>
          </p:txBody>
        </p:sp>
      </p:grpSp>
      <p:pic>
        <p:nvPicPr>
          <p:cNvPr id="101" name="Picture 6" descr="Wheat Images, Stock Photos &amp;amp; Vectors | Shutterstock">
            <a:extLst>
              <a:ext uri="{FF2B5EF4-FFF2-40B4-BE49-F238E27FC236}">
                <a16:creationId xmlns:a16="http://schemas.microsoft.com/office/drawing/2014/main" id="{66CE9A3B-68E5-5B4A-B70E-ECA99D3848E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2340767" y="3812682"/>
            <a:ext cx="1773436" cy="537256"/>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0EEF6393-D1D8-6B4E-B1E3-8BB739A20D13}"/>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798607" y="2518876"/>
            <a:ext cx="3793564" cy="2587611"/>
          </a:xfrm>
          <a:prstGeom prst="rect">
            <a:avLst/>
          </a:prstGeom>
        </p:spPr>
      </p:pic>
      <p:sp>
        <p:nvSpPr>
          <p:cNvPr id="109" name="TextBox 108">
            <a:extLst>
              <a:ext uri="{FF2B5EF4-FFF2-40B4-BE49-F238E27FC236}">
                <a16:creationId xmlns:a16="http://schemas.microsoft.com/office/drawing/2014/main" id="{753AC11E-D94E-344C-820B-C3B25F0C1313}"/>
              </a:ext>
            </a:extLst>
          </p:cNvPr>
          <p:cNvSpPr txBox="1"/>
          <p:nvPr/>
        </p:nvSpPr>
        <p:spPr>
          <a:xfrm>
            <a:off x="5032011" y="1934976"/>
            <a:ext cx="3326755" cy="369332"/>
          </a:xfrm>
          <a:prstGeom prst="rect">
            <a:avLst/>
          </a:prstGeom>
          <a:noFill/>
        </p:spPr>
        <p:txBody>
          <a:bodyPr wrap="square" rtlCol="0">
            <a:spAutoFit/>
          </a:bodyPr>
          <a:lstStyle/>
          <a:p>
            <a:r>
              <a:rPr lang="en-US" dirty="0"/>
              <a:t>Meiotic pairing in autotetraploids</a:t>
            </a:r>
          </a:p>
        </p:txBody>
      </p:sp>
    </p:spTree>
    <p:extLst>
      <p:ext uri="{BB962C8B-B14F-4D97-AF65-F5344CB8AC3E}">
        <p14:creationId xmlns:p14="http://schemas.microsoft.com/office/powerpoint/2010/main" val="207366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10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BD89-70F8-2F49-8432-BAC5F2D7E974}"/>
              </a:ext>
            </a:extLst>
          </p:cNvPr>
          <p:cNvSpPr>
            <a:spLocks noGrp="1"/>
          </p:cNvSpPr>
          <p:nvPr>
            <p:ph type="title"/>
          </p:nvPr>
        </p:nvSpPr>
        <p:spPr>
          <a:xfrm>
            <a:off x="628650" y="314792"/>
            <a:ext cx="7886700" cy="1325563"/>
          </a:xfrm>
        </p:spPr>
        <p:txBody>
          <a:bodyPr/>
          <a:lstStyle/>
          <a:p>
            <a:r>
              <a:rPr lang="en-US" dirty="0"/>
              <a:t>Meiotic Pairing in autopolyploids</a:t>
            </a:r>
          </a:p>
        </p:txBody>
      </p:sp>
      <p:pic>
        <p:nvPicPr>
          <p:cNvPr id="4" name="Picture 3">
            <a:extLst>
              <a:ext uri="{FF2B5EF4-FFF2-40B4-BE49-F238E27FC236}">
                <a16:creationId xmlns:a16="http://schemas.microsoft.com/office/drawing/2014/main" id="{DEB68AFB-45C5-6141-8B7F-2B158E1BBF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1605" y="1207978"/>
            <a:ext cx="7560790" cy="5650022"/>
          </a:xfrm>
          <a:prstGeom prst="rect">
            <a:avLst/>
          </a:prstGeom>
        </p:spPr>
      </p:pic>
    </p:spTree>
    <p:extLst>
      <p:ext uri="{BB962C8B-B14F-4D97-AF65-F5344CB8AC3E}">
        <p14:creationId xmlns:p14="http://schemas.microsoft.com/office/powerpoint/2010/main" val="384383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272F1-235A-5547-951A-B256BC7453E4}"/>
              </a:ext>
            </a:extLst>
          </p:cNvPr>
          <p:cNvSpPr>
            <a:spLocks noGrp="1"/>
          </p:cNvSpPr>
          <p:nvPr>
            <p:ph type="title"/>
          </p:nvPr>
        </p:nvSpPr>
        <p:spPr>
          <a:xfrm>
            <a:off x="80000" y="152123"/>
            <a:ext cx="7886700" cy="1325563"/>
          </a:xfrm>
        </p:spPr>
        <p:txBody>
          <a:bodyPr/>
          <a:lstStyle/>
          <a:p>
            <a:r>
              <a:rPr lang="en-US" dirty="0"/>
              <a:t>Segregation in polyploids*</a:t>
            </a:r>
          </a:p>
        </p:txBody>
      </p:sp>
      <p:pic>
        <p:nvPicPr>
          <p:cNvPr id="14" name="Picture 13">
            <a:extLst>
              <a:ext uri="{FF2B5EF4-FFF2-40B4-BE49-F238E27FC236}">
                <a16:creationId xmlns:a16="http://schemas.microsoft.com/office/drawing/2014/main" id="{C039E1A8-2472-4E46-AFD0-9E738C9B8A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8915" y="1606870"/>
            <a:ext cx="1178122" cy="2473385"/>
          </a:xfrm>
          <a:prstGeom prst="rect">
            <a:avLst/>
          </a:prstGeom>
        </p:spPr>
      </p:pic>
      <p:pic>
        <p:nvPicPr>
          <p:cNvPr id="15" name="Picture 14">
            <a:extLst>
              <a:ext uri="{FF2B5EF4-FFF2-40B4-BE49-F238E27FC236}">
                <a16:creationId xmlns:a16="http://schemas.microsoft.com/office/drawing/2014/main" id="{457B649F-E754-3F49-A76D-88C85954F9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4945" y="4033357"/>
            <a:ext cx="1178122" cy="2593220"/>
          </a:xfrm>
          <a:prstGeom prst="rect">
            <a:avLst/>
          </a:prstGeom>
        </p:spPr>
      </p:pic>
      <p:pic>
        <p:nvPicPr>
          <p:cNvPr id="16" name="Picture 15">
            <a:extLst>
              <a:ext uri="{FF2B5EF4-FFF2-40B4-BE49-F238E27FC236}">
                <a16:creationId xmlns:a16="http://schemas.microsoft.com/office/drawing/2014/main" id="{0AF83E3E-5E16-874F-9A2F-223997897B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1946" y="1576270"/>
            <a:ext cx="1733484" cy="2474955"/>
          </a:xfrm>
          <a:prstGeom prst="rect">
            <a:avLst/>
          </a:prstGeom>
        </p:spPr>
      </p:pic>
      <p:pic>
        <p:nvPicPr>
          <p:cNvPr id="17" name="Picture 16">
            <a:extLst>
              <a:ext uri="{FF2B5EF4-FFF2-40B4-BE49-F238E27FC236}">
                <a16:creationId xmlns:a16="http://schemas.microsoft.com/office/drawing/2014/main" id="{A690533B-938A-9C49-81F9-6BFF7ABC37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5891" y="4126682"/>
            <a:ext cx="1729539" cy="2579195"/>
          </a:xfrm>
          <a:prstGeom prst="rect">
            <a:avLst/>
          </a:prstGeom>
        </p:spPr>
      </p:pic>
      <p:pic>
        <p:nvPicPr>
          <p:cNvPr id="18" name="Picture 17">
            <a:extLst>
              <a:ext uri="{FF2B5EF4-FFF2-40B4-BE49-F238E27FC236}">
                <a16:creationId xmlns:a16="http://schemas.microsoft.com/office/drawing/2014/main" id="{57EC8BFE-E8FA-FA41-B91B-EB20EDC2ED4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54900" y="4033050"/>
            <a:ext cx="2610185" cy="2589952"/>
          </a:xfrm>
          <a:prstGeom prst="rect">
            <a:avLst/>
          </a:prstGeom>
        </p:spPr>
      </p:pic>
      <p:pic>
        <p:nvPicPr>
          <p:cNvPr id="19" name="Picture 18">
            <a:extLst>
              <a:ext uri="{FF2B5EF4-FFF2-40B4-BE49-F238E27FC236}">
                <a16:creationId xmlns:a16="http://schemas.microsoft.com/office/drawing/2014/main" id="{4241AAC3-4F23-2548-AD05-34EC7908957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54900" y="1385223"/>
            <a:ext cx="2610185" cy="2458431"/>
          </a:xfrm>
          <a:prstGeom prst="rect">
            <a:avLst/>
          </a:prstGeom>
        </p:spPr>
      </p:pic>
      <p:sp>
        <p:nvSpPr>
          <p:cNvPr id="20" name="TextBox 19">
            <a:extLst>
              <a:ext uri="{FF2B5EF4-FFF2-40B4-BE49-F238E27FC236}">
                <a16:creationId xmlns:a16="http://schemas.microsoft.com/office/drawing/2014/main" id="{8C0DA83B-70EA-3F42-B4AB-546FCAC7B2F6}"/>
              </a:ext>
            </a:extLst>
          </p:cNvPr>
          <p:cNvSpPr txBox="1"/>
          <p:nvPr/>
        </p:nvSpPr>
        <p:spPr>
          <a:xfrm rot="16200000">
            <a:off x="-290217" y="2302760"/>
            <a:ext cx="1046675" cy="307777"/>
          </a:xfrm>
          <a:prstGeom prst="rect">
            <a:avLst/>
          </a:prstGeom>
          <a:noFill/>
        </p:spPr>
        <p:txBody>
          <a:bodyPr wrap="square" rtlCol="0">
            <a:spAutoFit/>
          </a:bodyPr>
          <a:lstStyle/>
          <a:p>
            <a:r>
              <a:rPr lang="en-US" sz="1400" dirty="0">
                <a:latin typeface="Avenir Light" panose="020B0402020203020204" pitchFamily="34" charset="77"/>
                <a:cs typeface="Bangla MN" pitchFamily="2" charset="0"/>
              </a:rPr>
              <a:t>Multiallelic</a:t>
            </a:r>
          </a:p>
        </p:txBody>
      </p:sp>
      <p:sp>
        <p:nvSpPr>
          <p:cNvPr id="21" name="TextBox 20">
            <a:extLst>
              <a:ext uri="{FF2B5EF4-FFF2-40B4-BE49-F238E27FC236}">
                <a16:creationId xmlns:a16="http://schemas.microsoft.com/office/drawing/2014/main" id="{AC277A88-DE2C-D04B-A3C0-B539AF9B271E}"/>
              </a:ext>
            </a:extLst>
          </p:cNvPr>
          <p:cNvSpPr txBox="1"/>
          <p:nvPr/>
        </p:nvSpPr>
        <p:spPr>
          <a:xfrm rot="16200000">
            <a:off x="-245637" y="4915089"/>
            <a:ext cx="959122" cy="307777"/>
          </a:xfrm>
          <a:prstGeom prst="rect">
            <a:avLst/>
          </a:prstGeom>
          <a:noFill/>
        </p:spPr>
        <p:txBody>
          <a:bodyPr wrap="square" rtlCol="0">
            <a:spAutoFit/>
          </a:bodyPr>
          <a:lstStyle/>
          <a:p>
            <a:r>
              <a:rPr lang="en-US" sz="1400" dirty="0">
                <a:latin typeface="Avenir Light" panose="020B0402020203020204" pitchFamily="34" charset="77"/>
                <a:cs typeface="Bangla MN" pitchFamily="2" charset="0"/>
              </a:rPr>
              <a:t>Biallelic</a:t>
            </a:r>
          </a:p>
        </p:txBody>
      </p:sp>
      <p:sp>
        <p:nvSpPr>
          <p:cNvPr id="23" name="TextBox 22">
            <a:extLst>
              <a:ext uri="{FF2B5EF4-FFF2-40B4-BE49-F238E27FC236}">
                <a16:creationId xmlns:a16="http://schemas.microsoft.com/office/drawing/2014/main" id="{87BF557A-BDF4-AD4C-BC7A-2EB829C82DA2}"/>
              </a:ext>
            </a:extLst>
          </p:cNvPr>
          <p:cNvSpPr txBox="1"/>
          <p:nvPr/>
        </p:nvSpPr>
        <p:spPr>
          <a:xfrm>
            <a:off x="864954" y="1288877"/>
            <a:ext cx="806044" cy="307777"/>
          </a:xfrm>
          <a:prstGeom prst="rect">
            <a:avLst/>
          </a:prstGeom>
          <a:noFill/>
        </p:spPr>
        <p:txBody>
          <a:bodyPr wrap="square" rtlCol="0">
            <a:spAutoFit/>
          </a:bodyPr>
          <a:lstStyle/>
          <a:p>
            <a:r>
              <a:rPr lang="en-US" sz="1400" dirty="0">
                <a:latin typeface="Avenir Light" panose="020B0402020203020204" pitchFamily="34" charset="77"/>
                <a:cs typeface="Bangla MN" pitchFamily="2" charset="0"/>
              </a:rPr>
              <a:t>Diploid</a:t>
            </a:r>
          </a:p>
        </p:txBody>
      </p:sp>
      <p:sp>
        <p:nvSpPr>
          <p:cNvPr id="24" name="TextBox 23">
            <a:extLst>
              <a:ext uri="{FF2B5EF4-FFF2-40B4-BE49-F238E27FC236}">
                <a16:creationId xmlns:a16="http://schemas.microsoft.com/office/drawing/2014/main" id="{7D65A48F-DE7E-0441-81E1-133E4A6A4EEE}"/>
              </a:ext>
            </a:extLst>
          </p:cNvPr>
          <p:cNvSpPr txBox="1"/>
          <p:nvPr/>
        </p:nvSpPr>
        <p:spPr>
          <a:xfrm>
            <a:off x="3543269" y="1288876"/>
            <a:ext cx="1106340" cy="307777"/>
          </a:xfrm>
          <a:prstGeom prst="rect">
            <a:avLst/>
          </a:prstGeom>
          <a:noFill/>
        </p:spPr>
        <p:txBody>
          <a:bodyPr wrap="square" rtlCol="0">
            <a:spAutoFit/>
          </a:bodyPr>
          <a:lstStyle/>
          <a:p>
            <a:r>
              <a:rPr lang="en-US" sz="1400" dirty="0">
                <a:latin typeface="Avenir Light" panose="020B0402020203020204" pitchFamily="34" charset="77"/>
                <a:cs typeface="Bangla MN" pitchFamily="2" charset="0"/>
              </a:rPr>
              <a:t>Tetraploid</a:t>
            </a:r>
          </a:p>
        </p:txBody>
      </p:sp>
      <p:sp>
        <p:nvSpPr>
          <p:cNvPr id="25" name="TextBox 24">
            <a:extLst>
              <a:ext uri="{FF2B5EF4-FFF2-40B4-BE49-F238E27FC236}">
                <a16:creationId xmlns:a16="http://schemas.microsoft.com/office/drawing/2014/main" id="{DC63054B-BC84-E64F-A71D-15077806D89F}"/>
              </a:ext>
            </a:extLst>
          </p:cNvPr>
          <p:cNvSpPr txBox="1"/>
          <p:nvPr/>
        </p:nvSpPr>
        <p:spPr>
          <a:xfrm>
            <a:off x="6923271" y="1110719"/>
            <a:ext cx="1106340" cy="307777"/>
          </a:xfrm>
          <a:prstGeom prst="rect">
            <a:avLst/>
          </a:prstGeom>
          <a:noFill/>
        </p:spPr>
        <p:txBody>
          <a:bodyPr wrap="square" rtlCol="0">
            <a:spAutoFit/>
          </a:bodyPr>
          <a:lstStyle/>
          <a:p>
            <a:r>
              <a:rPr lang="en-US" sz="1400" dirty="0">
                <a:latin typeface="Avenir Light" panose="020B0402020203020204" pitchFamily="34" charset="77"/>
                <a:cs typeface="Bangla MN" pitchFamily="2" charset="0"/>
              </a:rPr>
              <a:t>Hexaploid</a:t>
            </a:r>
          </a:p>
        </p:txBody>
      </p:sp>
      <p:sp>
        <p:nvSpPr>
          <p:cNvPr id="3" name="TextBox 2">
            <a:extLst>
              <a:ext uri="{FF2B5EF4-FFF2-40B4-BE49-F238E27FC236}">
                <a16:creationId xmlns:a16="http://schemas.microsoft.com/office/drawing/2014/main" id="{39901BC9-7054-AD49-AB25-E6CD0DEC83D5}"/>
              </a:ext>
            </a:extLst>
          </p:cNvPr>
          <p:cNvSpPr txBox="1"/>
          <p:nvPr/>
        </p:nvSpPr>
        <p:spPr>
          <a:xfrm>
            <a:off x="5422971" y="6623002"/>
            <a:ext cx="3474041" cy="307777"/>
          </a:xfrm>
          <a:prstGeom prst="rect">
            <a:avLst/>
          </a:prstGeom>
          <a:noFill/>
        </p:spPr>
        <p:txBody>
          <a:bodyPr wrap="square" rtlCol="0">
            <a:spAutoFit/>
          </a:bodyPr>
          <a:lstStyle/>
          <a:p>
            <a:r>
              <a:rPr lang="en-US" sz="1400" dirty="0"/>
              <a:t>*random pairing and no double reduction</a:t>
            </a:r>
          </a:p>
        </p:txBody>
      </p:sp>
    </p:spTree>
    <p:extLst>
      <p:ext uri="{BB962C8B-B14F-4D97-AF65-F5344CB8AC3E}">
        <p14:creationId xmlns:p14="http://schemas.microsoft.com/office/powerpoint/2010/main" val="23337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1AC8-BB13-234A-B06B-EB2403F0A3BC}"/>
              </a:ext>
            </a:extLst>
          </p:cNvPr>
          <p:cNvSpPr>
            <a:spLocks noGrp="1"/>
          </p:cNvSpPr>
          <p:nvPr>
            <p:ph type="title"/>
          </p:nvPr>
        </p:nvSpPr>
        <p:spPr>
          <a:xfrm>
            <a:off x="207309" y="170937"/>
            <a:ext cx="7886700" cy="1325563"/>
          </a:xfrm>
        </p:spPr>
        <p:txBody>
          <a:bodyPr/>
          <a:lstStyle/>
          <a:p>
            <a:r>
              <a:rPr lang="en-US" dirty="0"/>
              <a:t>Genotype calling in diploids</a:t>
            </a:r>
          </a:p>
        </p:txBody>
      </p:sp>
      <p:pic>
        <p:nvPicPr>
          <p:cNvPr id="3" name="Picture 2">
            <a:extLst>
              <a:ext uri="{FF2B5EF4-FFF2-40B4-BE49-F238E27FC236}">
                <a16:creationId xmlns:a16="http://schemas.microsoft.com/office/drawing/2014/main" id="{2990437D-9E43-344E-BDEA-C99B159E898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7354" y="1146810"/>
            <a:ext cx="4431451" cy="5625313"/>
          </a:xfrm>
          <a:prstGeom prst="rect">
            <a:avLst/>
          </a:prstGeom>
        </p:spPr>
      </p:pic>
      <p:pic>
        <p:nvPicPr>
          <p:cNvPr id="8" name="Picture 7">
            <a:extLst>
              <a:ext uri="{FF2B5EF4-FFF2-40B4-BE49-F238E27FC236}">
                <a16:creationId xmlns:a16="http://schemas.microsoft.com/office/drawing/2014/main" id="{5FF37EFA-E8CD-4D4E-A04A-0F3D3993A1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8805" y="2264229"/>
            <a:ext cx="4113824" cy="3446961"/>
          </a:xfrm>
          <a:prstGeom prst="rect">
            <a:avLst/>
          </a:prstGeom>
        </p:spPr>
      </p:pic>
    </p:spTree>
    <p:extLst>
      <p:ext uri="{BB962C8B-B14F-4D97-AF65-F5344CB8AC3E}">
        <p14:creationId xmlns:p14="http://schemas.microsoft.com/office/powerpoint/2010/main" val="1236143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21AC8-BB13-234A-B06B-EB2403F0A3BC}"/>
              </a:ext>
            </a:extLst>
          </p:cNvPr>
          <p:cNvSpPr>
            <a:spLocks noGrp="1"/>
          </p:cNvSpPr>
          <p:nvPr>
            <p:ph type="title"/>
          </p:nvPr>
        </p:nvSpPr>
        <p:spPr>
          <a:xfrm>
            <a:off x="135692" y="108068"/>
            <a:ext cx="7886700" cy="1325563"/>
          </a:xfrm>
        </p:spPr>
        <p:txBody>
          <a:bodyPr/>
          <a:lstStyle/>
          <a:p>
            <a:r>
              <a:rPr lang="en-US" dirty="0"/>
              <a:t>Genotype calling in polyploids</a:t>
            </a:r>
          </a:p>
        </p:txBody>
      </p:sp>
      <p:pic>
        <p:nvPicPr>
          <p:cNvPr id="6" name="Picture 5">
            <a:extLst>
              <a:ext uri="{FF2B5EF4-FFF2-40B4-BE49-F238E27FC236}">
                <a16:creationId xmlns:a16="http://schemas.microsoft.com/office/drawing/2014/main" id="{CC9F2181-95A3-524E-B92D-A2D2456936E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5459" y="4048547"/>
            <a:ext cx="3159098" cy="2594973"/>
          </a:xfrm>
          <a:prstGeom prst="rect">
            <a:avLst/>
          </a:prstGeom>
        </p:spPr>
      </p:pic>
      <p:pic>
        <p:nvPicPr>
          <p:cNvPr id="8" name="Picture 7">
            <a:extLst>
              <a:ext uri="{FF2B5EF4-FFF2-40B4-BE49-F238E27FC236}">
                <a16:creationId xmlns:a16="http://schemas.microsoft.com/office/drawing/2014/main" id="{8561E66A-9E4F-9C40-B49A-93796B929E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8449" y="1601372"/>
            <a:ext cx="4045909" cy="2088887"/>
          </a:xfrm>
          <a:prstGeom prst="rect">
            <a:avLst/>
          </a:prstGeom>
        </p:spPr>
      </p:pic>
      <p:pic>
        <p:nvPicPr>
          <p:cNvPr id="9" name="Picture 8">
            <a:extLst>
              <a:ext uri="{FF2B5EF4-FFF2-40B4-BE49-F238E27FC236}">
                <a16:creationId xmlns:a16="http://schemas.microsoft.com/office/drawing/2014/main" id="{C574C9DC-2E55-DE43-9A62-00D69B86012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35265" y="1474960"/>
            <a:ext cx="4187905" cy="2281872"/>
          </a:xfrm>
          <a:prstGeom prst="rect">
            <a:avLst/>
          </a:prstGeom>
        </p:spPr>
      </p:pic>
      <p:pic>
        <p:nvPicPr>
          <p:cNvPr id="11" name="Picture 10">
            <a:extLst>
              <a:ext uri="{FF2B5EF4-FFF2-40B4-BE49-F238E27FC236}">
                <a16:creationId xmlns:a16="http://schemas.microsoft.com/office/drawing/2014/main" id="{1AE53778-FB7B-3A42-AEDA-45A368CC155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402998" y="4048547"/>
            <a:ext cx="3159098" cy="2606783"/>
          </a:xfrm>
          <a:prstGeom prst="rect">
            <a:avLst/>
          </a:prstGeom>
        </p:spPr>
      </p:pic>
      <p:sp>
        <p:nvSpPr>
          <p:cNvPr id="12" name="TextBox 11">
            <a:extLst>
              <a:ext uri="{FF2B5EF4-FFF2-40B4-BE49-F238E27FC236}">
                <a16:creationId xmlns:a16="http://schemas.microsoft.com/office/drawing/2014/main" id="{B5B92065-ABE8-9949-9ACB-098AEB7D13AF}"/>
              </a:ext>
            </a:extLst>
          </p:cNvPr>
          <p:cNvSpPr txBox="1"/>
          <p:nvPr/>
        </p:nvSpPr>
        <p:spPr>
          <a:xfrm>
            <a:off x="1532839" y="1114288"/>
            <a:ext cx="1177128" cy="369332"/>
          </a:xfrm>
          <a:prstGeom prst="rect">
            <a:avLst/>
          </a:prstGeom>
          <a:noFill/>
        </p:spPr>
        <p:txBody>
          <a:bodyPr wrap="square" rtlCol="0">
            <a:spAutoFit/>
          </a:bodyPr>
          <a:lstStyle/>
          <a:p>
            <a:r>
              <a:rPr lang="en-US" dirty="0"/>
              <a:t>Tetraploid</a:t>
            </a:r>
          </a:p>
        </p:txBody>
      </p:sp>
      <p:sp>
        <p:nvSpPr>
          <p:cNvPr id="13" name="TextBox 12">
            <a:extLst>
              <a:ext uri="{FF2B5EF4-FFF2-40B4-BE49-F238E27FC236}">
                <a16:creationId xmlns:a16="http://schemas.microsoft.com/office/drawing/2014/main" id="{61CB5E2B-696B-094B-8CE3-4503820C7ADF}"/>
              </a:ext>
            </a:extLst>
          </p:cNvPr>
          <p:cNvSpPr txBox="1"/>
          <p:nvPr/>
        </p:nvSpPr>
        <p:spPr>
          <a:xfrm>
            <a:off x="6297112" y="1114288"/>
            <a:ext cx="1177128" cy="369332"/>
          </a:xfrm>
          <a:prstGeom prst="rect">
            <a:avLst/>
          </a:prstGeom>
          <a:noFill/>
        </p:spPr>
        <p:txBody>
          <a:bodyPr wrap="square" rtlCol="0">
            <a:spAutoFit/>
          </a:bodyPr>
          <a:lstStyle/>
          <a:p>
            <a:r>
              <a:rPr lang="en-US" dirty="0"/>
              <a:t>Hexaploid</a:t>
            </a:r>
          </a:p>
        </p:txBody>
      </p:sp>
    </p:spTree>
    <p:extLst>
      <p:ext uri="{BB962C8B-B14F-4D97-AF65-F5344CB8AC3E}">
        <p14:creationId xmlns:p14="http://schemas.microsoft.com/office/powerpoint/2010/main" val="3231140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4582-4CAB-644B-93CD-375DB8DB470A}"/>
              </a:ext>
            </a:extLst>
          </p:cNvPr>
          <p:cNvSpPr>
            <a:spLocks noGrp="1"/>
          </p:cNvSpPr>
          <p:nvPr>
            <p:ph type="title"/>
          </p:nvPr>
        </p:nvSpPr>
        <p:spPr/>
        <p:txBody>
          <a:bodyPr/>
          <a:lstStyle/>
          <a:p>
            <a:r>
              <a:rPr lang="en-US" dirty="0"/>
              <a:t>Genotyping Calling using SuperMASSA</a:t>
            </a:r>
            <a:br>
              <a:rPr lang="en-US" dirty="0"/>
            </a:br>
            <a:r>
              <a:rPr lang="en-US" sz="2000" b="0" dirty="0">
                <a:solidFill>
                  <a:srgbClr val="FF0000"/>
                </a:solidFill>
              </a:rPr>
              <a:t>Dosage calling </a:t>
            </a:r>
            <a:r>
              <a:rPr lang="en-US" sz="2000" b="0" dirty="0"/>
              <a:t>including the probability distribution of the genotypes</a:t>
            </a:r>
            <a:endParaRPr lang="en-US" dirty="0"/>
          </a:p>
        </p:txBody>
      </p:sp>
      <p:pic>
        <p:nvPicPr>
          <p:cNvPr id="9" name="Picture 8" descr="A close up of a map&#10;&#10;Description automatically generated">
            <a:extLst>
              <a:ext uri="{FF2B5EF4-FFF2-40B4-BE49-F238E27FC236}">
                <a16:creationId xmlns:a16="http://schemas.microsoft.com/office/drawing/2014/main" id="{499BCDAB-89F3-1B44-8990-9A8CE056D8B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5394" y="1816239"/>
            <a:ext cx="7969956" cy="4153449"/>
          </a:xfrm>
          <a:prstGeom prst="rect">
            <a:avLst/>
          </a:prstGeom>
        </p:spPr>
      </p:pic>
      <p:sp>
        <p:nvSpPr>
          <p:cNvPr id="3" name="TextBox 2">
            <a:extLst>
              <a:ext uri="{FF2B5EF4-FFF2-40B4-BE49-F238E27FC236}">
                <a16:creationId xmlns:a16="http://schemas.microsoft.com/office/drawing/2014/main" id="{8292412A-DDD9-9C42-B51D-449E7459BCAB}"/>
              </a:ext>
            </a:extLst>
          </p:cNvPr>
          <p:cNvSpPr txBox="1"/>
          <p:nvPr/>
        </p:nvSpPr>
        <p:spPr>
          <a:xfrm>
            <a:off x="1158240" y="6030648"/>
            <a:ext cx="2124299" cy="646331"/>
          </a:xfrm>
          <a:prstGeom prst="rect">
            <a:avLst/>
          </a:prstGeom>
          <a:noFill/>
        </p:spPr>
        <p:txBody>
          <a:bodyPr wrap="none" rtlCol="0">
            <a:spAutoFit/>
          </a:bodyPr>
          <a:lstStyle/>
          <a:p>
            <a:r>
              <a:rPr lang="en-US" dirty="0">
                <a:latin typeface="Miriam" panose="020B0502050101010101" pitchFamily="34" charset="-79"/>
                <a:cs typeface="Miriam" panose="020B0502050101010101" pitchFamily="34" charset="-79"/>
              </a:rPr>
              <a:t>Beauregard: 3 doses</a:t>
            </a:r>
          </a:p>
          <a:p>
            <a:r>
              <a:rPr lang="en-US" dirty="0">
                <a:latin typeface="Miriam" panose="020B0502050101010101" pitchFamily="34" charset="-79"/>
                <a:cs typeface="Miriam" panose="020B0502050101010101" pitchFamily="34" charset="-79"/>
              </a:rPr>
              <a:t>Tanzania: 3 doses</a:t>
            </a:r>
          </a:p>
        </p:txBody>
      </p:sp>
    </p:spTree>
    <p:extLst>
      <p:ext uri="{BB962C8B-B14F-4D97-AF65-F5344CB8AC3E}">
        <p14:creationId xmlns:p14="http://schemas.microsoft.com/office/powerpoint/2010/main" val="4742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51288</TotalTime>
  <Words>1617</Words>
  <Application>Microsoft Macintosh PowerPoint</Application>
  <PresentationFormat>On-screen Show (4:3)</PresentationFormat>
  <Paragraphs>148</Paragraphs>
  <Slides>36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Avenir Light</vt:lpstr>
      <vt:lpstr>Calibri</vt:lpstr>
      <vt:lpstr>Calibri Light</vt:lpstr>
      <vt:lpstr>cmti10</vt:lpstr>
      <vt:lpstr>Miriam</vt:lpstr>
      <vt:lpstr>Office Theme</vt:lpstr>
      <vt:lpstr>Genetic models applied to polyploid species </vt:lpstr>
      <vt:lpstr>Polyploids</vt:lpstr>
      <vt:lpstr>What is our objective?</vt:lpstr>
      <vt:lpstr>Polyploid species</vt:lpstr>
      <vt:lpstr>Meiotic Pairing in autopolyploids</vt:lpstr>
      <vt:lpstr>Segregation in polyploids*</vt:lpstr>
      <vt:lpstr>Genotype calling in diploids</vt:lpstr>
      <vt:lpstr>Genotype calling in polyploids</vt:lpstr>
      <vt:lpstr>Genotyping Calling using SuperMASSA Dosage calling including the probability distribution of the genotypes</vt:lpstr>
      <vt:lpstr>Phasing and mapping The allelic transmission model</vt:lpstr>
      <vt:lpstr>Gamete formation in polyploids*  </vt:lpstr>
      <vt:lpstr>Expected gametic frequency given a bivalent configuration</vt:lpstr>
      <vt:lpstr>Unconditional gametic probability</vt:lpstr>
      <vt:lpstr>Recombination Fraction – assessing linkage phases</vt:lpstr>
      <vt:lpstr>Haplotype phasing in polyploids</vt:lpstr>
      <vt:lpstr>Multilocus linkage analysis in polyploids</vt:lpstr>
      <vt:lpstr>Hidden Markov Model - HMM</vt:lpstr>
      <vt:lpstr>Hidden Markov Model - HMM</vt:lpstr>
      <vt:lpstr>Biparental Population - BT</vt:lpstr>
      <vt:lpstr>Biparental Population - BT</vt:lpstr>
      <vt:lpstr>Ordering with MDS – 15 linkage groups</vt:lpstr>
      <vt:lpstr>Sweetpotato genetic map</vt:lpstr>
      <vt:lpstr>Sweetpotato genetic map</vt:lpstr>
      <vt:lpstr>Probabilistic haplotype reconstruction</vt:lpstr>
      <vt:lpstr>Probabilistic haplotype reconstruction</vt:lpstr>
      <vt:lpstr>MAPpoly – R package to construct multipoint genetic maps in polyploids </vt:lpstr>
      <vt:lpstr>Genetic mapping – Linkage group 12 – 2661 SNPs</vt:lpstr>
      <vt:lpstr>Haplotype reconstruction in the offspring</vt:lpstr>
      <vt:lpstr>Number of homologs involved in recombination chains</vt:lpstr>
      <vt:lpstr>Preferential pairing profiles: Sweetpotato is vastly autohexaploid</vt:lpstr>
      <vt:lpstr>QTL studies</vt:lpstr>
      <vt:lpstr>Analysis in multiple inter-connected sweetpotato families</vt:lpstr>
      <vt:lpstr>User friendly tools </vt:lpstr>
      <vt:lpstr>Perspectives</vt:lpstr>
      <vt:lpstr>Acknowledgements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Unraveling the hexaploid sweetpotato inheritance using ultra-dense multilocus mapping   </dc:title>
  <dc:creator>Marcelo Mollinari</dc:creator>
  <cp:lastModifiedBy>Marcelo Mollinari</cp:lastModifiedBy>
  <cp:revision>343</cp:revision>
  <dcterms:created xsi:type="dcterms:W3CDTF">2019-10-28T21:32:32Z</dcterms:created>
  <dcterms:modified xsi:type="dcterms:W3CDTF">2022-02-23T04:07:02Z</dcterms:modified>
</cp:coreProperties>
</file>